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notesSlides/notesSlide3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72" r:id="rId1"/>
  </p:sldMasterIdLst>
  <p:notesMasterIdLst>
    <p:notesMasterId r:id="rId37"/>
  </p:notesMasterIdLst>
  <p:sldIdLst>
    <p:sldId id="391" r:id="rId2"/>
    <p:sldId id="392" r:id="rId3"/>
    <p:sldId id="433" r:id="rId4"/>
    <p:sldId id="439" r:id="rId5"/>
    <p:sldId id="379" r:id="rId6"/>
    <p:sldId id="435" r:id="rId7"/>
    <p:sldId id="451" r:id="rId8"/>
    <p:sldId id="413" r:id="rId9"/>
    <p:sldId id="452" r:id="rId10"/>
    <p:sldId id="453" r:id="rId11"/>
    <p:sldId id="434" r:id="rId12"/>
    <p:sldId id="424" r:id="rId13"/>
    <p:sldId id="425" r:id="rId14"/>
    <p:sldId id="465" r:id="rId15"/>
    <p:sldId id="466" r:id="rId16"/>
    <p:sldId id="467" r:id="rId17"/>
    <p:sldId id="468" r:id="rId18"/>
    <p:sldId id="469" r:id="rId19"/>
    <p:sldId id="470" r:id="rId20"/>
    <p:sldId id="426" r:id="rId21"/>
    <p:sldId id="374" r:id="rId22"/>
    <p:sldId id="456" r:id="rId23"/>
    <p:sldId id="457" r:id="rId24"/>
    <p:sldId id="458" r:id="rId25"/>
    <p:sldId id="462" r:id="rId26"/>
    <p:sldId id="461" r:id="rId27"/>
    <p:sldId id="463" r:id="rId28"/>
    <p:sldId id="464" r:id="rId29"/>
    <p:sldId id="449" r:id="rId30"/>
    <p:sldId id="454" r:id="rId31"/>
    <p:sldId id="455" r:id="rId32"/>
    <p:sldId id="471" r:id="rId33"/>
    <p:sldId id="472" r:id="rId34"/>
    <p:sldId id="473" r:id="rId35"/>
    <p:sldId id="474"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7" autoAdjust="0"/>
    <p:restoredTop sz="75881" autoAdjust="0"/>
  </p:normalViewPr>
  <p:slideViewPr>
    <p:cSldViewPr snapToGrid="0">
      <p:cViewPr varScale="1">
        <p:scale>
          <a:sx n="86" d="100"/>
          <a:sy n="86" d="100"/>
        </p:scale>
        <p:origin x="1314" y="51"/>
      </p:cViewPr>
      <p:guideLst/>
    </p:cSldViewPr>
  </p:slideViewPr>
  <p:outlineViewPr>
    <p:cViewPr>
      <p:scale>
        <a:sx n="33" d="100"/>
        <a:sy n="33" d="100"/>
      </p:scale>
      <p:origin x="0" y="-675"/>
    </p:cViewPr>
  </p:outlineViewPr>
  <p:notesTextViewPr>
    <p:cViewPr>
      <p:scale>
        <a:sx n="66" d="100"/>
        <a:sy n="66" d="100"/>
      </p:scale>
      <p:origin x="0" y="0"/>
    </p:cViewPr>
  </p:notesTextViewPr>
  <p:sorterViewPr>
    <p:cViewPr>
      <p:scale>
        <a:sx n="100" d="100"/>
        <a:sy n="100" d="100"/>
      </p:scale>
      <p:origin x="0" y="0"/>
    </p:cViewPr>
  </p:sorterViewPr>
  <p:notesViewPr>
    <p:cSldViewPr snapToGrid="0">
      <p:cViewPr varScale="1">
        <p:scale>
          <a:sx n="86" d="100"/>
          <a:sy n="86" d="100"/>
        </p:scale>
        <p:origin x="3852"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hsnu1\Google%20&#38642;&#31471;&#30828;&#30879;\PaperReference\2020PaperWork\2020IS_QPPWG\results\subjective\QPPWG_final_MOS.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Users\hsnu1\Google%20&#38642;&#31471;&#30828;&#30879;\PaperReference\2019PaperWork\2019IS_QPNet\results\ExperimentalResul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hsnu1\Google%20&#38642;&#31471;&#30828;&#30879;\PaperReference\2020PaperWork\2020IS_QPPWG\results\subjective\QPPWG_final_XAB.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hsnu1\Google%20&#38642;&#31471;&#30828;&#30879;\PaperReference\2019PaperWork\2019IS_QPNet\results\ExperimentalResul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___.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summary!$B$37</c:f>
              <c:strCache>
                <c:ptCount val="1"/>
                <c:pt idx="0">
                  <c:v>Natural</c:v>
                </c:pt>
              </c:strCache>
            </c:strRef>
          </c:tx>
          <c:spPr>
            <a:solidFill>
              <a:schemeClr val="bg1">
                <a:lumMod val="85000"/>
              </a:schemeClr>
            </a:solidFill>
            <a:ln w="9525" cap="flat" cmpd="sng" algn="ctr">
              <a:solidFill>
                <a:schemeClr val="bg1">
                  <a:lumMod val="6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summary!$J$38</c:f>
                <c:numCache>
                  <c:formatCode>General</c:formatCode>
                  <c:ptCount val="1"/>
                  <c:pt idx="0">
                    <c:v>6.1404560203817772E-2</c:v>
                  </c:pt>
                </c:numCache>
              </c:numRef>
            </c:plus>
            <c:minus>
              <c:numRef>
                <c:f>summary!$J$38</c:f>
                <c:numCache>
                  <c:formatCode>General</c:formatCode>
                  <c:ptCount val="1"/>
                  <c:pt idx="0">
                    <c:v>6.1404560203817772E-2</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summary!$B$38:$B$40</c:f>
              <c:numCache>
                <c:formatCode>General</c:formatCode>
                <c:ptCount val="3"/>
                <c:pt idx="0" formatCode="0.0">
                  <c:v>4.838541666666667</c:v>
                </c:pt>
              </c:numCache>
            </c:numRef>
          </c:val>
          <c:extLst>
            <c:ext xmlns:c16="http://schemas.microsoft.com/office/drawing/2014/chart" uri="{C3380CC4-5D6E-409C-BE32-E72D297353CC}">
              <c16:uniqueId val="{00000000-CA3D-42C0-9B98-72E22BB2D086}"/>
            </c:ext>
          </c:extLst>
        </c:ser>
        <c:ser>
          <c:idx val="1"/>
          <c:order val="1"/>
          <c:tx>
            <c:strRef>
              <c:f>summary!$C$37</c:f>
              <c:strCache>
                <c:ptCount val="1"/>
                <c:pt idx="0">
                  <c:v>WD</c:v>
                </c:pt>
              </c:strCache>
            </c:strRef>
          </c:tx>
          <c:spPr>
            <a:solidFill>
              <a:schemeClr val="accent3">
                <a:lumMod val="20000"/>
                <a:lumOff val="80000"/>
              </a:schemeClr>
            </a:solidFill>
            <a:ln w="9525" cap="flat" cmpd="sng" algn="ctr">
              <a:solidFill>
                <a:schemeClr val="bg1">
                  <a:lumMod val="6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summary!$K$38:$K$40</c:f>
                <c:numCache>
                  <c:formatCode>General</c:formatCode>
                  <c:ptCount val="3"/>
                  <c:pt idx="0">
                    <c:v>0.12863078034789441</c:v>
                  </c:pt>
                  <c:pt idx="1">
                    <c:v>0.1196498322441895</c:v>
                  </c:pt>
                  <c:pt idx="2">
                    <c:v>0.12834416242269009</c:v>
                  </c:pt>
                </c:numCache>
              </c:numRef>
            </c:plus>
            <c:minus>
              <c:numRef>
                <c:f>summary!$K$38:$K$40</c:f>
                <c:numCache>
                  <c:formatCode>General</c:formatCode>
                  <c:ptCount val="3"/>
                  <c:pt idx="0">
                    <c:v>0.12863078034789441</c:v>
                  </c:pt>
                  <c:pt idx="1">
                    <c:v>0.1196498322441895</c:v>
                  </c:pt>
                  <c:pt idx="2">
                    <c:v>0.12834416242269009</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summary!$C$38:$C$40</c:f>
              <c:numCache>
                <c:formatCode>0.0</c:formatCode>
                <c:ptCount val="3"/>
                <c:pt idx="0">
                  <c:v>3.515625</c:v>
                </c:pt>
                <c:pt idx="1">
                  <c:v>2.166666666666667</c:v>
                </c:pt>
                <c:pt idx="2">
                  <c:v>2.9375</c:v>
                </c:pt>
              </c:numCache>
            </c:numRef>
          </c:val>
          <c:extLst>
            <c:ext xmlns:c16="http://schemas.microsoft.com/office/drawing/2014/chart" uri="{C3380CC4-5D6E-409C-BE32-E72D297353CC}">
              <c16:uniqueId val="{00000001-CA3D-42C0-9B98-72E22BB2D086}"/>
            </c:ext>
          </c:extLst>
        </c:ser>
        <c:ser>
          <c:idx val="2"/>
          <c:order val="2"/>
          <c:tx>
            <c:strRef>
              <c:f>summary!$D$37</c:f>
              <c:strCache>
                <c:ptCount val="1"/>
                <c:pt idx="0">
                  <c:v>QPNet</c:v>
                </c:pt>
              </c:strCache>
            </c:strRef>
          </c:tx>
          <c:spPr>
            <a:solidFill>
              <a:schemeClr val="accent2">
                <a:lumMod val="40000"/>
                <a:lumOff val="60000"/>
              </a:schemeClr>
            </a:solidFill>
            <a:ln w="9525" cap="flat" cmpd="sng" algn="ctr">
              <a:solidFill>
                <a:schemeClr val="bg1">
                  <a:lumMod val="6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summary!$L$38:$L$40</c:f>
                <c:numCache>
                  <c:formatCode>General</c:formatCode>
                  <c:ptCount val="3"/>
                  <c:pt idx="0">
                    <c:v>0.1220671991724723</c:v>
                  </c:pt>
                  <c:pt idx="1">
                    <c:v>0.14741469685118269</c:v>
                  </c:pt>
                  <c:pt idx="2">
                    <c:v>0.11578450199148679</c:v>
                  </c:pt>
                </c:numCache>
              </c:numRef>
            </c:plus>
            <c:minus>
              <c:numRef>
                <c:f>summary!$L$38:$L$40</c:f>
                <c:numCache>
                  <c:formatCode>General</c:formatCode>
                  <c:ptCount val="3"/>
                  <c:pt idx="0">
                    <c:v>0.1220671991724723</c:v>
                  </c:pt>
                  <c:pt idx="1">
                    <c:v>0.14741469685118269</c:v>
                  </c:pt>
                  <c:pt idx="2">
                    <c:v>0.11578450199148679</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summary!$D$38:$D$40</c:f>
              <c:numCache>
                <c:formatCode>0.0</c:formatCode>
                <c:ptCount val="3"/>
                <c:pt idx="0">
                  <c:v>4.119791666666667</c:v>
                </c:pt>
                <c:pt idx="1">
                  <c:v>3.265625</c:v>
                </c:pt>
                <c:pt idx="2">
                  <c:v>2.177083333333333</c:v>
                </c:pt>
              </c:numCache>
            </c:numRef>
          </c:val>
          <c:extLst>
            <c:ext xmlns:c16="http://schemas.microsoft.com/office/drawing/2014/chart" uri="{C3380CC4-5D6E-409C-BE32-E72D297353CC}">
              <c16:uniqueId val="{00000002-CA3D-42C0-9B98-72E22BB2D086}"/>
            </c:ext>
          </c:extLst>
        </c:ser>
        <c:ser>
          <c:idx val="3"/>
          <c:order val="3"/>
          <c:tx>
            <c:strRef>
              <c:f>summary!$E$37</c:f>
              <c:strCache>
                <c:ptCount val="1"/>
                <c:pt idx="0">
                  <c:v>PWG_30</c:v>
                </c:pt>
              </c:strCache>
            </c:strRef>
          </c:tx>
          <c:spPr>
            <a:solidFill>
              <a:schemeClr val="accent1">
                <a:lumMod val="20000"/>
                <a:lumOff val="80000"/>
              </a:schemeClr>
            </a:solidFill>
            <a:ln w="9525" cap="flat" cmpd="sng" algn="ctr">
              <a:solidFill>
                <a:schemeClr val="bg1">
                  <a:lumMod val="6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summary!$M$38:$M$40</c:f>
                <c:numCache>
                  <c:formatCode>General</c:formatCode>
                  <c:ptCount val="3"/>
                  <c:pt idx="0">
                    <c:v>0.1177538826128524</c:v>
                  </c:pt>
                  <c:pt idx="1">
                    <c:v>0.1684801515438055</c:v>
                  </c:pt>
                  <c:pt idx="2">
                    <c:v>0.14172373234088159</c:v>
                  </c:pt>
                </c:numCache>
              </c:numRef>
            </c:plus>
            <c:minus>
              <c:numRef>
                <c:f>summary!$M$38:$M$40</c:f>
                <c:numCache>
                  <c:formatCode>General</c:formatCode>
                  <c:ptCount val="3"/>
                  <c:pt idx="0">
                    <c:v>0.1177538826128524</c:v>
                  </c:pt>
                  <c:pt idx="1">
                    <c:v>0.1684801515438055</c:v>
                  </c:pt>
                  <c:pt idx="2">
                    <c:v>0.14172373234088159</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summary!$E$38:$E$40</c:f>
              <c:numCache>
                <c:formatCode>0.0</c:formatCode>
                <c:ptCount val="3"/>
                <c:pt idx="0">
                  <c:v>4.276041666666667</c:v>
                </c:pt>
                <c:pt idx="1">
                  <c:v>2.927083333333333</c:v>
                </c:pt>
                <c:pt idx="2">
                  <c:v>2.463541666666667</c:v>
                </c:pt>
              </c:numCache>
            </c:numRef>
          </c:val>
          <c:extLst>
            <c:ext xmlns:c16="http://schemas.microsoft.com/office/drawing/2014/chart" uri="{C3380CC4-5D6E-409C-BE32-E72D297353CC}">
              <c16:uniqueId val="{00000003-CA3D-42C0-9B98-72E22BB2D086}"/>
            </c:ext>
          </c:extLst>
        </c:ser>
        <c:ser>
          <c:idx val="4"/>
          <c:order val="4"/>
          <c:tx>
            <c:strRef>
              <c:f>summary!$F$37</c:f>
              <c:strCache>
                <c:ptCount val="1"/>
                <c:pt idx="0">
                  <c:v>PWG_20</c:v>
                </c:pt>
              </c:strCache>
            </c:strRef>
          </c:tx>
          <c:spPr>
            <a:solidFill>
              <a:schemeClr val="accent1">
                <a:lumMod val="40000"/>
                <a:lumOff val="60000"/>
              </a:schemeClr>
            </a:solidFill>
            <a:ln w="9525" cap="flat" cmpd="sng" algn="ctr">
              <a:solidFill>
                <a:schemeClr val="bg1">
                  <a:lumMod val="6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summary!$N$38:$N$40</c:f>
                <c:numCache>
                  <c:formatCode>General</c:formatCode>
                  <c:ptCount val="3"/>
                  <c:pt idx="0">
                    <c:v>0.12874948647545181</c:v>
                  </c:pt>
                  <c:pt idx="1">
                    <c:v>0.1457771598354399</c:v>
                  </c:pt>
                  <c:pt idx="2">
                    <c:v>0.1253484253400213</c:v>
                  </c:pt>
                </c:numCache>
              </c:numRef>
            </c:plus>
            <c:minus>
              <c:numRef>
                <c:f>summary!$N$38:$N$40</c:f>
                <c:numCache>
                  <c:formatCode>General</c:formatCode>
                  <c:ptCount val="3"/>
                  <c:pt idx="0">
                    <c:v>0.12874948647545181</c:v>
                  </c:pt>
                  <c:pt idx="1">
                    <c:v>0.1457771598354399</c:v>
                  </c:pt>
                  <c:pt idx="2">
                    <c:v>0.1253484253400213</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summary!$F$38:$F$40</c:f>
              <c:numCache>
                <c:formatCode>0.0</c:formatCode>
                <c:ptCount val="3"/>
                <c:pt idx="0">
                  <c:v>3.786458333333333</c:v>
                </c:pt>
                <c:pt idx="1">
                  <c:v>2.692708333333333</c:v>
                </c:pt>
                <c:pt idx="2">
                  <c:v>2.161458333333333</c:v>
                </c:pt>
              </c:numCache>
            </c:numRef>
          </c:val>
          <c:extLst>
            <c:ext xmlns:c16="http://schemas.microsoft.com/office/drawing/2014/chart" uri="{C3380CC4-5D6E-409C-BE32-E72D297353CC}">
              <c16:uniqueId val="{00000004-CA3D-42C0-9B98-72E22BB2D086}"/>
            </c:ext>
          </c:extLst>
        </c:ser>
        <c:ser>
          <c:idx val="5"/>
          <c:order val="5"/>
          <c:tx>
            <c:strRef>
              <c:f>summary!$G$37</c:f>
              <c:strCache>
                <c:ptCount val="1"/>
                <c:pt idx="0">
                  <c:v>PWG_16</c:v>
                </c:pt>
              </c:strCache>
            </c:strRef>
          </c:tx>
          <c:spPr>
            <a:solidFill>
              <a:schemeClr val="accent1">
                <a:lumMod val="60000"/>
                <a:lumOff val="40000"/>
              </a:schemeClr>
            </a:solidFill>
            <a:ln w="9525" cap="flat" cmpd="sng" algn="ctr">
              <a:solidFill>
                <a:schemeClr val="bg1">
                  <a:lumMod val="6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summary!$O$38:$O$40</c:f>
                <c:numCache>
                  <c:formatCode>General</c:formatCode>
                  <c:ptCount val="3"/>
                  <c:pt idx="0">
                    <c:v>6.749932354998657E-2</c:v>
                  </c:pt>
                  <c:pt idx="1">
                    <c:v>6.7466984669917435E-2</c:v>
                  </c:pt>
                  <c:pt idx="2">
                    <c:v>6.3899442352467292E-2</c:v>
                  </c:pt>
                </c:numCache>
              </c:numRef>
            </c:plus>
            <c:minus>
              <c:numRef>
                <c:f>summary!$O$38:$O$40</c:f>
                <c:numCache>
                  <c:formatCode>General</c:formatCode>
                  <c:ptCount val="3"/>
                  <c:pt idx="0">
                    <c:v>6.749932354998657E-2</c:v>
                  </c:pt>
                  <c:pt idx="1">
                    <c:v>6.7466984669917435E-2</c:v>
                  </c:pt>
                  <c:pt idx="2">
                    <c:v>6.3899442352467292E-2</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summary!$G$38:$G$40</c:f>
              <c:numCache>
                <c:formatCode>0.0</c:formatCode>
                <c:ptCount val="3"/>
                <c:pt idx="0">
                  <c:v>1.244791666666667</c:v>
                </c:pt>
                <c:pt idx="1">
                  <c:v>1.265625</c:v>
                </c:pt>
                <c:pt idx="2">
                  <c:v>1.260416666666667</c:v>
                </c:pt>
              </c:numCache>
            </c:numRef>
          </c:val>
          <c:extLst>
            <c:ext xmlns:c16="http://schemas.microsoft.com/office/drawing/2014/chart" uri="{C3380CC4-5D6E-409C-BE32-E72D297353CC}">
              <c16:uniqueId val="{00000005-CA3D-42C0-9B98-72E22BB2D086}"/>
            </c:ext>
          </c:extLst>
        </c:ser>
        <c:ser>
          <c:idx val="6"/>
          <c:order val="6"/>
          <c:tx>
            <c:strRef>
              <c:f>summary!$H$37</c:f>
              <c:strCache>
                <c:ptCount val="1"/>
                <c:pt idx="0">
                  <c:v>QPPWG_20</c:v>
                </c:pt>
              </c:strCache>
            </c:strRef>
          </c:tx>
          <c:spPr>
            <a:solidFill>
              <a:schemeClr val="accent6">
                <a:lumMod val="20000"/>
                <a:lumOff val="80000"/>
              </a:schemeClr>
            </a:solidFill>
            <a:ln w="9525" cap="flat" cmpd="sng" algn="ctr">
              <a:solidFill>
                <a:schemeClr val="bg1">
                  <a:lumMod val="6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summary!$P$38:$P$40</c:f>
                <c:numCache>
                  <c:formatCode>General</c:formatCode>
                  <c:ptCount val="3"/>
                  <c:pt idx="0">
                    <c:v>0.12607752941713521</c:v>
                  </c:pt>
                  <c:pt idx="1">
                    <c:v>0.14509629187541781</c:v>
                  </c:pt>
                  <c:pt idx="2">
                    <c:v>0.13456755056907829</c:v>
                  </c:pt>
                </c:numCache>
              </c:numRef>
            </c:plus>
            <c:minus>
              <c:numRef>
                <c:f>summary!$P$38:$P$40</c:f>
                <c:numCache>
                  <c:formatCode>General</c:formatCode>
                  <c:ptCount val="3"/>
                  <c:pt idx="0">
                    <c:v>0.12607752941713521</c:v>
                  </c:pt>
                  <c:pt idx="1">
                    <c:v>0.14509629187541781</c:v>
                  </c:pt>
                  <c:pt idx="2">
                    <c:v>0.13456755056907829</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summary!$H$38:$H$40</c:f>
              <c:numCache>
                <c:formatCode>0.0</c:formatCode>
                <c:ptCount val="3"/>
                <c:pt idx="0">
                  <c:v>4.130208333333333</c:v>
                </c:pt>
                <c:pt idx="1">
                  <c:v>3.239583333333333</c:v>
                </c:pt>
                <c:pt idx="2">
                  <c:v>2.692708333333333</c:v>
                </c:pt>
              </c:numCache>
            </c:numRef>
          </c:val>
          <c:extLst>
            <c:ext xmlns:c16="http://schemas.microsoft.com/office/drawing/2014/chart" uri="{C3380CC4-5D6E-409C-BE32-E72D297353CC}">
              <c16:uniqueId val="{00000006-CA3D-42C0-9B98-72E22BB2D086}"/>
            </c:ext>
          </c:extLst>
        </c:ser>
        <c:ser>
          <c:idx val="7"/>
          <c:order val="7"/>
          <c:tx>
            <c:strRef>
              <c:f>summary!$I$37</c:f>
              <c:strCache>
                <c:ptCount val="1"/>
                <c:pt idx="0">
                  <c:v>QPPWG_16</c:v>
                </c:pt>
              </c:strCache>
            </c:strRef>
          </c:tx>
          <c:spPr>
            <a:solidFill>
              <a:schemeClr val="accent6">
                <a:lumMod val="40000"/>
                <a:lumOff val="60000"/>
              </a:schemeClr>
            </a:solidFill>
            <a:ln w="9525" cap="flat" cmpd="sng" algn="ctr">
              <a:solidFill>
                <a:schemeClr val="bg1">
                  <a:lumMod val="6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summary!$Q$38:$Q$40</c:f>
                <c:numCache>
                  <c:formatCode>General</c:formatCode>
                  <c:ptCount val="3"/>
                  <c:pt idx="0">
                    <c:v>0.11652428656541169</c:v>
                  </c:pt>
                  <c:pt idx="1">
                    <c:v>0.14462173816362181</c:v>
                  </c:pt>
                  <c:pt idx="2">
                    <c:v>0.11281312337167709</c:v>
                  </c:pt>
                </c:numCache>
              </c:numRef>
            </c:plus>
            <c:minus>
              <c:numRef>
                <c:f>summary!$Q$38:$Q$40</c:f>
                <c:numCache>
                  <c:formatCode>General</c:formatCode>
                  <c:ptCount val="3"/>
                  <c:pt idx="0">
                    <c:v>0.11652428656541169</c:v>
                  </c:pt>
                  <c:pt idx="1">
                    <c:v>0.14462173816362181</c:v>
                  </c:pt>
                  <c:pt idx="2">
                    <c:v>0.11281312337167709</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summary!$I$38:$I$40</c:f>
              <c:numCache>
                <c:formatCode>0.0</c:formatCode>
                <c:ptCount val="3"/>
                <c:pt idx="0">
                  <c:v>3.317708333333333</c:v>
                </c:pt>
                <c:pt idx="1">
                  <c:v>2.458333333333333</c:v>
                </c:pt>
                <c:pt idx="2">
                  <c:v>2.244791666666667</c:v>
                </c:pt>
              </c:numCache>
            </c:numRef>
          </c:val>
          <c:extLst>
            <c:ext xmlns:c16="http://schemas.microsoft.com/office/drawing/2014/chart" uri="{C3380CC4-5D6E-409C-BE32-E72D297353CC}">
              <c16:uniqueId val="{00000007-CA3D-42C0-9B98-72E22BB2D086}"/>
            </c:ext>
          </c:extLst>
        </c:ser>
        <c:dLbls>
          <c:dLblPos val="inBase"/>
          <c:showLegendKey val="0"/>
          <c:showVal val="1"/>
          <c:showCatName val="0"/>
          <c:showSerName val="0"/>
          <c:showPercent val="0"/>
          <c:showBubbleSize val="0"/>
        </c:dLbls>
        <c:gapWidth val="100"/>
        <c:overlap val="-24"/>
        <c:axId val="1123065727"/>
        <c:axId val="1123066143"/>
      </c:barChart>
      <c:catAx>
        <c:axId val="112306572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crossAx val="1123066143"/>
        <c:crosses val="autoZero"/>
        <c:auto val="1"/>
        <c:lblAlgn val="ctr"/>
        <c:lblOffset val="100"/>
        <c:noMultiLvlLbl val="0"/>
      </c:catAx>
      <c:valAx>
        <c:axId val="1123066143"/>
        <c:scaling>
          <c:orientation val="minMax"/>
          <c:max val="5"/>
          <c:min val="1"/>
        </c:scaling>
        <c:delete val="0"/>
        <c:axPos val="l"/>
        <c:majorGridlines>
          <c:spPr>
            <a:ln w="9525" cap="flat" cmpd="sng" algn="ctr">
              <a:solidFill>
                <a:schemeClr val="tx1">
                  <a:lumMod val="15000"/>
                  <a:lumOff val="85000"/>
                </a:schemeClr>
              </a:solidFill>
              <a:round/>
            </a:ln>
            <a:effectLst/>
          </c:spPr>
        </c:majorGridlines>
        <c:minorGridlines>
          <c:spPr>
            <a:ln>
              <a:solidFill>
                <a:schemeClr val="tx1">
                  <a:lumMod val="5000"/>
                  <a:lumOff val="95000"/>
                </a:schemeClr>
              </a:solidFill>
            </a:ln>
            <a:effectLst/>
          </c:spPr>
        </c:minorGridlines>
        <c:title>
          <c:tx>
            <c:rich>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r>
                  <a:rPr lang="en-US" altLang="zh-TW" sz="1400" cap="small" baseline="0">
                    <a:latin typeface="Times New Roman" panose="02020603050405020304" pitchFamily="18" charset="0"/>
                    <a:cs typeface="Times New Roman" panose="02020603050405020304" pitchFamily="18" charset="0"/>
                  </a:rPr>
                  <a:t>Mean Opinion Score</a:t>
                </a:r>
                <a:endParaRPr lang="zh-TW" altLang="en-US" sz="1400" cap="small" baseline="0">
                  <a:latin typeface="Times New Roman" panose="02020603050405020304" pitchFamily="18" charset="0"/>
                  <a:cs typeface="Times New Roman" panose="02020603050405020304" pitchFamily="18" charset="0"/>
                </a:endParaRPr>
              </a:p>
            </c:rich>
          </c:tx>
          <c:layout>
            <c:manualLayout>
              <c:xMode val="edge"/>
              <c:yMode val="edge"/>
              <c:x val="1.6633586032074127E-2"/>
              <c:y val="3.5393700787401575E-2"/>
            </c:manualLayout>
          </c:layout>
          <c:overlay val="0"/>
          <c:spPr>
            <a:noFill/>
            <a:ln>
              <a:noFill/>
            </a:ln>
            <a:effectLst/>
          </c:spPr>
          <c:txPr>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title>
        <c:numFmt formatCode="0" sourceLinked="0"/>
        <c:majorTickMark val="in"/>
        <c:minorTickMark val="in"/>
        <c:tickLblPos val="nextTo"/>
        <c:spPr>
          <a:noFill/>
          <a:ln>
            <a:solidFill>
              <a:schemeClr val="bg1">
                <a:lumMod val="75000"/>
              </a:schemeClr>
            </a:solid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crossAx val="1123065727"/>
        <c:crosses val="autoZero"/>
        <c:crossBetween val="between"/>
        <c:majorUnit val="1"/>
        <c:minorUnit val="0.5"/>
      </c:valAx>
      <c:spPr>
        <a:noFill/>
        <a:ln>
          <a:solidFill>
            <a:sysClr val="window" lastClr="FFFFFF">
              <a:lumMod val="65000"/>
            </a:sysClr>
          </a:solid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28760064653708"/>
          <c:y val="5.4320893335027813E-2"/>
          <c:w val="0.84792471804699943"/>
          <c:h val="0.65155851541226351"/>
        </c:manualLayout>
      </c:layout>
      <c:barChart>
        <c:barDir val="col"/>
        <c:grouping val="clustered"/>
        <c:varyColors val="0"/>
        <c:ser>
          <c:idx val="0"/>
          <c:order val="0"/>
          <c:tx>
            <c:strRef>
              <c:f>MOS!$B$2</c:f>
              <c:strCache>
                <c:ptCount val="1"/>
                <c:pt idx="0">
                  <c:v>WORLD</c:v>
                </c:pt>
              </c:strCache>
            </c:strRef>
          </c:tx>
          <c:spPr>
            <a:solidFill>
              <a:schemeClr val="accent6">
                <a:lumMod val="20000"/>
                <a:lumOff val="80000"/>
              </a:schemeClr>
            </a:solidFill>
            <a:ln w="9525" cap="flat" cmpd="sng" algn="ctr">
              <a:solidFill>
                <a:schemeClr val="accent3"/>
              </a:solidFill>
              <a:round/>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MOS!$F$3:$F$5</c:f>
                <c:numCache>
                  <c:formatCode>General</c:formatCode>
                  <c:ptCount val="3"/>
                  <c:pt idx="0">
                    <c:v>0.15639163925947119</c:v>
                  </c:pt>
                  <c:pt idx="1">
                    <c:v>0.16325038076935611</c:v>
                  </c:pt>
                  <c:pt idx="2">
                    <c:v>0.13961823575192611</c:v>
                  </c:pt>
                </c:numCache>
              </c:numRef>
            </c:plus>
            <c:minus>
              <c:numRef>
                <c:f>MOS!$F$3:$F$5</c:f>
                <c:numCache>
                  <c:formatCode>General</c:formatCode>
                  <c:ptCount val="3"/>
                  <c:pt idx="0">
                    <c:v>0.15639163925947119</c:v>
                  </c:pt>
                  <c:pt idx="1">
                    <c:v>0.16325038076935611</c:v>
                  </c:pt>
                  <c:pt idx="2">
                    <c:v>0.13961823575192611</c:v>
                  </c:pt>
                </c:numCache>
              </c:numRef>
            </c:minus>
            <c:spPr>
              <a:noFill/>
              <a:ln w="9525">
                <a:solidFill>
                  <a:schemeClr val="tx1">
                    <a:lumMod val="50000"/>
                    <a:lumOff val="50000"/>
                  </a:schemeClr>
                </a:solidFill>
              </a:ln>
              <a:effectLst/>
            </c:spPr>
          </c:errBars>
          <c:cat>
            <c:strRef>
              <c:f>MOS!$A$3:$A$5</c:f>
              <c:strCache>
                <c:ptCount val="3"/>
                <c:pt idx="0">
                  <c:v>Unchanged  𝐹₀</c:v>
                </c:pt>
                <c:pt idx="1">
                  <c:v>1/2  𝐹₀</c:v>
                </c:pt>
                <c:pt idx="2">
                  <c:v>3/2  𝐹₀</c:v>
                </c:pt>
              </c:strCache>
            </c:strRef>
          </c:cat>
          <c:val>
            <c:numRef>
              <c:f>MOS!$B$3:$B$5</c:f>
              <c:numCache>
                <c:formatCode>0.0</c:formatCode>
                <c:ptCount val="3"/>
                <c:pt idx="0">
                  <c:v>3.5125000000000002</c:v>
                </c:pt>
                <c:pt idx="1">
                  <c:v>2.2562500000000001</c:v>
                </c:pt>
                <c:pt idx="2">
                  <c:v>3.15625</c:v>
                </c:pt>
              </c:numCache>
            </c:numRef>
          </c:val>
          <c:extLst>
            <c:ext xmlns:c16="http://schemas.microsoft.com/office/drawing/2014/chart" uri="{C3380CC4-5D6E-409C-BE32-E72D297353CC}">
              <c16:uniqueId val="{00000000-6DA7-4600-BE93-58AB35C33FA4}"/>
            </c:ext>
          </c:extLst>
        </c:ser>
        <c:ser>
          <c:idx val="1"/>
          <c:order val="1"/>
          <c:tx>
            <c:strRef>
              <c:f>MOS!$C$2</c:f>
              <c:strCache>
                <c:ptCount val="1"/>
                <c:pt idx="0">
                  <c:v>WNf</c:v>
                </c:pt>
              </c:strCache>
            </c:strRef>
          </c:tx>
          <c:spPr>
            <a:solidFill>
              <a:schemeClr val="accent1">
                <a:lumMod val="20000"/>
                <a:lumOff val="80000"/>
              </a:schemeClr>
            </a:solidFill>
            <a:ln w="9525" cap="flat" cmpd="sng" algn="ctr">
              <a:solidFill>
                <a:schemeClr val="accent3"/>
              </a:solidFill>
              <a:round/>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MOS!$G$3:$G$5</c:f>
                <c:numCache>
                  <c:formatCode>General</c:formatCode>
                  <c:ptCount val="3"/>
                  <c:pt idx="0">
                    <c:v>0.130683524869012</c:v>
                  </c:pt>
                  <c:pt idx="1">
                    <c:v>0.1706140897356519</c:v>
                  </c:pt>
                  <c:pt idx="2">
                    <c:v>0.13697042807268919</c:v>
                  </c:pt>
                </c:numCache>
              </c:numRef>
            </c:plus>
            <c:minus>
              <c:numRef>
                <c:f>MOS!$G$3:$G$5</c:f>
                <c:numCache>
                  <c:formatCode>General</c:formatCode>
                  <c:ptCount val="3"/>
                  <c:pt idx="0">
                    <c:v>0.130683524869012</c:v>
                  </c:pt>
                  <c:pt idx="1">
                    <c:v>0.1706140897356519</c:v>
                  </c:pt>
                  <c:pt idx="2">
                    <c:v>0.13697042807268919</c:v>
                  </c:pt>
                </c:numCache>
              </c:numRef>
            </c:minus>
            <c:spPr>
              <a:noFill/>
              <a:ln w="9525">
                <a:solidFill>
                  <a:schemeClr val="tx1">
                    <a:lumMod val="50000"/>
                    <a:lumOff val="50000"/>
                  </a:schemeClr>
                </a:solidFill>
              </a:ln>
              <a:effectLst/>
            </c:spPr>
          </c:errBars>
          <c:cat>
            <c:strRef>
              <c:f>MOS!$A$3:$A$5</c:f>
              <c:strCache>
                <c:ptCount val="3"/>
                <c:pt idx="0">
                  <c:v>Unchanged  𝐹₀</c:v>
                </c:pt>
                <c:pt idx="1">
                  <c:v>1/2  𝐹₀</c:v>
                </c:pt>
                <c:pt idx="2">
                  <c:v>3/2  𝐹₀</c:v>
                </c:pt>
              </c:strCache>
            </c:strRef>
          </c:cat>
          <c:val>
            <c:numRef>
              <c:f>MOS!$C$3:$C$5</c:f>
              <c:numCache>
                <c:formatCode>0.0</c:formatCode>
                <c:ptCount val="3"/>
                <c:pt idx="0">
                  <c:v>4.1749999999999998</c:v>
                </c:pt>
                <c:pt idx="1">
                  <c:v>3.2124999999999999</c:v>
                </c:pt>
                <c:pt idx="2">
                  <c:v>3.0687500000000001</c:v>
                </c:pt>
              </c:numCache>
            </c:numRef>
          </c:val>
          <c:extLst>
            <c:ext xmlns:c16="http://schemas.microsoft.com/office/drawing/2014/chart" uri="{C3380CC4-5D6E-409C-BE32-E72D297353CC}">
              <c16:uniqueId val="{00000001-6DA7-4600-BE93-58AB35C33FA4}"/>
            </c:ext>
          </c:extLst>
        </c:ser>
        <c:ser>
          <c:idx val="2"/>
          <c:order val="2"/>
          <c:tx>
            <c:strRef>
              <c:f>MOS!$D$2</c:f>
              <c:strCache>
                <c:ptCount val="1"/>
                <c:pt idx="0">
                  <c:v>WNc</c:v>
                </c:pt>
              </c:strCache>
            </c:strRef>
          </c:tx>
          <c:spPr>
            <a:solidFill>
              <a:schemeClr val="accent1">
                <a:lumMod val="60000"/>
                <a:lumOff val="40000"/>
              </a:schemeClr>
            </a:solidFill>
            <a:ln w="9525" cap="flat" cmpd="sng" algn="ctr">
              <a:solidFill>
                <a:schemeClr val="accent3"/>
              </a:solidFill>
              <a:round/>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MOS!$H$3:$H$5</c:f>
                <c:numCache>
                  <c:formatCode>General</c:formatCode>
                  <c:ptCount val="3"/>
                  <c:pt idx="0">
                    <c:v>0.10352428462835719</c:v>
                  </c:pt>
                  <c:pt idx="1">
                    <c:v>0.11201436391530829</c:v>
                  </c:pt>
                  <c:pt idx="2">
                    <c:v>0.1029896024695169</c:v>
                  </c:pt>
                </c:numCache>
              </c:numRef>
            </c:plus>
            <c:minus>
              <c:numRef>
                <c:f>MOS!$H$3:$H$5</c:f>
                <c:numCache>
                  <c:formatCode>General</c:formatCode>
                  <c:ptCount val="3"/>
                  <c:pt idx="0">
                    <c:v>0.10352428462835719</c:v>
                  </c:pt>
                  <c:pt idx="1">
                    <c:v>0.11201436391530829</c:v>
                  </c:pt>
                  <c:pt idx="2">
                    <c:v>0.1029896024695169</c:v>
                  </c:pt>
                </c:numCache>
              </c:numRef>
            </c:minus>
            <c:spPr>
              <a:noFill/>
              <a:ln w="9525">
                <a:solidFill>
                  <a:schemeClr val="tx1">
                    <a:lumMod val="50000"/>
                    <a:lumOff val="50000"/>
                  </a:schemeClr>
                </a:solidFill>
              </a:ln>
              <a:effectLst/>
            </c:spPr>
          </c:errBars>
          <c:cat>
            <c:strRef>
              <c:f>MOS!$A$3:$A$5</c:f>
              <c:strCache>
                <c:ptCount val="3"/>
                <c:pt idx="0">
                  <c:v>Unchanged  𝐹₀</c:v>
                </c:pt>
                <c:pt idx="1">
                  <c:v>1/2  𝐹₀</c:v>
                </c:pt>
                <c:pt idx="2">
                  <c:v>3/2  𝐹₀</c:v>
                </c:pt>
              </c:strCache>
            </c:strRef>
          </c:cat>
          <c:val>
            <c:numRef>
              <c:f>MOS!$D$3:$D$5</c:f>
              <c:numCache>
                <c:formatCode>0.0</c:formatCode>
                <c:ptCount val="3"/>
                <c:pt idx="0">
                  <c:v>2.2374999999999998</c:v>
                </c:pt>
                <c:pt idx="1">
                  <c:v>2.15625</c:v>
                </c:pt>
                <c:pt idx="2">
                  <c:v>1.9312499999999999</c:v>
                </c:pt>
              </c:numCache>
            </c:numRef>
          </c:val>
          <c:extLst>
            <c:ext xmlns:c16="http://schemas.microsoft.com/office/drawing/2014/chart" uri="{C3380CC4-5D6E-409C-BE32-E72D297353CC}">
              <c16:uniqueId val="{00000002-6DA7-4600-BE93-58AB35C33FA4}"/>
            </c:ext>
          </c:extLst>
        </c:ser>
        <c:ser>
          <c:idx val="3"/>
          <c:order val="3"/>
          <c:tx>
            <c:strRef>
              <c:f>MOS!$E$2</c:f>
              <c:strCache>
                <c:ptCount val="1"/>
                <c:pt idx="0">
                  <c:v>QPNet</c:v>
                </c:pt>
              </c:strCache>
            </c:strRef>
          </c:tx>
          <c:spPr>
            <a:solidFill>
              <a:srgbClr val="F6C6C0"/>
            </a:solidFill>
            <a:ln w="9525" cap="flat" cmpd="sng" algn="ctr">
              <a:solidFill>
                <a:schemeClr val="accent3"/>
              </a:solidFill>
              <a:round/>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MOS!$I$3:$I$5</c:f>
                <c:numCache>
                  <c:formatCode>General</c:formatCode>
                  <c:ptCount val="3"/>
                  <c:pt idx="0">
                    <c:v>0.13671180113520229</c:v>
                  </c:pt>
                  <c:pt idx="1">
                    <c:v>0.16124944539491909</c:v>
                  </c:pt>
                  <c:pt idx="2">
                    <c:v>0.13541822659803099</c:v>
                  </c:pt>
                </c:numCache>
              </c:numRef>
            </c:plus>
            <c:minus>
              <c:numRef>
                <c:f>MOS!$I$3:$I$5</c:f>
                <c:numCache>
                  <c:formatCode>General</c:formatCode>
                  <c:ptCount val="3"/>
                  <c:pt idx="0">
                    <c:v>0.13671180113520229</c:v>
                  </c:pt>
                  <c:pt idx="1">
                    <c:v>0.16124944539491909</c:v>
                  </c:pt>
                  <c:pt idx="2">
                    <c:v>0.13541822659803099</c:v>
                  </c:pt>
                </c:numCache>
              </c:numRef>
            </c:minus>
            <c:spPr>
              <a:noFill/>
              <a:ln w="9525">
                <a:solidFill>
                  <a:schemeClr val="tx1">
                    <a:lumMod val="50000"/>
                    <a:lumOff val="50000"/>
                  </a:schemeClr>
                </a:solidFill>
              </a:ln>
              <a:effectLst/>
            </c:spPr>
          </c:errBars>
          <c:cat>
            <c:strRef>
              <c:f>MOS!$A$3:$A$5</c:f>
              <c:strCache>
                <c:ptCount val="3"/>
                <c:pt idx="0">
                  <c:v>Unchanged  𝐹₀</c:v>
                </c:pt>
                <c:pt idx="1">
                  <c:v>1/2  𝐹₀</c:v>
                </c:pt>
                <c:pt idx="2">
                  <c:v>3/2  𝐹₀</c:v>
                </c:pt>
              </c:strCache>
            </c:strRef>
          </c:cat>
          <c:val>
            <c:numRef>
              <c:f>MOS!$E$3:$E$5</c:f>
              <c:numCache>
                <c:formatCode>0.0</c:formatCode>
                <c:ptCount val="3"/>
                <c:pt idx="0">
                  <c:v>3.9624999999999999</c:v>
                </c:pt>
                <c:pt idx="1">
                  <c:v>3.3937499999999998</c:v>
                </c:pt>
                <c:pt idx="2">
                  <c:v>2.7312500000000002</c:v>
                </c:pt>
              </c:numCache>
            </c:numRef>
          </c:val>
          <c:extLst>
            <c:ext xmlns:c16="http://schemas.microsoft.com/office/drawing/2014/chart" uri="{C3380CC4-5D6E-409C-BE32-E72D297353CC}">
              <c16:uniqueId val="{00000003-6DA7-4600-BE93-58AB35C33FA4}"/>
            </c:ext>
          </c:extLst>
        </c:ser>
        <c:dLbls>
          <c:dLblPos val="inBase"/>
          <c:showLegendKey val="0"/>
          <c:showVal val="1"/>
          <c:showCatName val="0"/>
          <c:showSerName val="0"/>
          <c:showPercent val="0"/>
          <c:showBubbleSize val="0"/>
        </c:dLbls>
        <c:gapWidth val="100"/>
        <c:overlap val="-24"/>
        <c:axId val="312104096"/>
        <c:axId val="312113248"/>
      </c:barChart>
      <c:catAx>
        <c:axId val="3121040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crossAx val="312113248"/>
        <c:crosses val="autoZero"/>
        <c:auto val="1"/>
        <c:lblAlgn val="ctr"/>
        <c:lblOffset val="100"/>
        <c:noMultiLvlLbl val="0"/>
      </c:catAx>
      <c:valAx>
        <c:axId val="312113248"/>
        <c:scaling>
          <c:orientation val="minMax"/>
          <c:min val="1"/>
        </c:scaling>
        <c:delete val="0"/>
        <c:axPos val="l"/>
        <c:majorGridlines>
          <c:spPr>
            <a:ln w="9525" cap="flat" cmpd="sng" algn="ctr">
              <a:solidFill>
                <a:schemeClr val="tx1">
                  <a:lumMod val="15000"/>
                  <a:lumOff val="85000"/>
                </a:schemeClr>
              </a:solidFill>
              <a:round/>
            </a:ln>
            <a:effectLst/>
          </c:spPr>
        </c:majorGridlines>
        <c:minorGridlines>
          <c:spPr>
            <a:ln>
              <a:solidFill>
                <a:schemeClr val="tx1">
                  <a:lumMod val="5000"/>
                  <a:lumOff val="95000"/>
                </a:schemeClr>
              </a:solidFill>
            </a:ln>
            <a:effectLst/>
          </c:spPr>
        </c:minorGridlines>
        <c:title>
          <c:tx>
            <c:rich>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r>
                  <a:rPr lang="en-US" sz="1400" cap="small" baseline="0"/>
                  <a:t>Mean Opinion Score</a:t>
                </a:r>
                <a:endParaRPr lang="zh-TW" sz="1400" cap="small" baseline="0"/>
              </a:p>
            </c:rich>
          </c:tx>
          <c:layout/>
          <c:overlay val="0"/>
          <c:spPr>
            <a:noFill/>
            <a:ln>
              <a:noFill/>
            </a:ln>
            <a:effectLst/>
          </c:spPr>
          <c:txPr>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0"/>
        <c:majorTickMark val="none"/>
        <c:minorTickMark val="in"/>
        <c:tickLblPos val="nextTo"/>
        <c:spPr>
          <a:noFill/>
          <a:ln>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crossAx val="312104096"/>
        <c:crosses val="autoZero"/>
        <c:crossBetween val="between"/>
        <c:majorUnit val="1"/>
        <c:minorUnit val="0.5"/>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demo!$B$2</c:f>
              <c:strCache>
                <c:ptCount val="1"/>
                <c:pt idx="0">
                  <c:v>PWG_30</c:v>
                </c:pt>
              </c:strCache>
            </c:strRef>
          </c:tx>
          <c:spPr>
            <a:solidFill>
              <a:schemeClr val="accent1">
                <a:lumMod val="20000"/>
                <a:lumOff val="80000"/>
              </a:schemeClr>
            </a:solidFill>
            <a:ln w="9525" cap="flat" cmpd="sng" algn="ctr">
              <a:solidFill>
                <a:schemeClr val="bg1">
                  <a:lumMod val="65000"/>
                </a:schemeClr>
              </a:solidFill>
              <a:round/>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demo!$F$3:$F$4</c:f>
                <c:numCache>
                  <c:formatCode>General</c:formatCode>
                  <c:ptCount val="2"/>
                  <c:pt idx="0">
                    <c:v>8.1665166022502262</c:v>
                  </c:pt>
                  <c:pt idx="1">
                    <c:v>5.8641332782024129</c:v>
                  </c:pt>
                </c:numCache>
              </c:numRef>
            </c:plus>
            <c:minus>
              <c:numRef>
                <c:f>demo!$F$3:$F$4</c:f>
                <c:numCache>
                  <c:formatCode>General</c:formatCode>
                  <c:ptCount val="2"/>
                  <c:pt idx="0">
                    <c:v>8.1665166022502262</c:v>
                  </c:pt>
                  <c:pt idx="1">
                    <c:v>5.8641332782024129</c:v>
                  </c:pt>
                </c:numCache>
              </c:numRef>
            </c:minus>
            <c:spPr>
              <a:noFill/>
              <a:ln w="9525">
                <a:solidFill>
                  <a:schemeClr val="tx1">
                    <a:lumMod val="50000"/>
                    <a:lumOff val="50000"/>
                  </a:schemeClr>
                </a:solidFill>
              </a:ln>
              <a:effectLst/>
            </c:spPr>
          </c:errBars>
          <c:cat>
            <c:strRef>
              <c:f>demo!$A$3:$A$4</c:f>
              <c:strCache>
                <c:ptCount val="2"/>
                <c:pt idx="0">
                  <c:v>½×𝐹₀</c:v>
                </c:pt>
                <c:pt idx="1">
                  <c:v>2×𝐹₀</c:v>
                </c:pt>
              </c:strCache>
            </c:strRef>
          </c:cat>
          <c:val>
            <c:numRef>
              <c:f>demo!$B$3:$B$4</c:f>
              <c:numCache>
                <c:formatCode>0.0</c:formatCode>
                <c:ptCount val="2"/>
                <c:pt idx="0">
                  <c:v>27.083333333333343</c:v>
                </c:pt>
                <c:pt idx="1">
                  <c:v>20.3125</c:v>
                </c:pt>
              </c:numCache>
            </c:numRef>
          </c:val>
          <c:extLst>
            <c:ext xmlns:c16="http://schemas.microsoft.com/office/drawing/2014/chart" uri="{C3380CC4-5D6E-409C-BE32-E72D297353CC}">
              <c16:uniqueId val="{00000000-6718-4DA1-957B-B5182B78B5C7}"/>
            </c:ext>
          </c:extLst>
        </c:ser>
        <c:ser>
          <c:idx val="1"/>
          <c:order val="1"/>
          <c:tx>
            <c:strRef>
              <c:f>demo!$C$2</c:f>
              <c:strCache>
                <c:ptCount val="1"/>
                <c:pt idx="0">
                  <c:v>QPPWG_20</c:v>
                </c:pt>
              </c:strCache>
            </c:strRef>
          </c:tx>
          <c:spPr>
            <a:solidFill>
              <a:schemeClr val="accent6">
                <a:lumMod val="20000"/>
                <a:lumOff val="80000"/>
              </a:schemeClr>
            </a:solidFill>
            <a:ln w="9525" cap="flat" cmpd="sng" algn="ctr">
              <a:solidFill>
                <a:schemeClr val="bg1">
                  <a:lumMod val="65000"/>
                </a:schemeClr>
              </a:solidFill>
              <a:round/>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demo!$F$3:$F$4</c:f>
                <c:numCache>
                  <c:formatCode>General</c:formatCode>
                  <c:ptCount val="2"/>
                  <c:pt idx="0">
                    <c:v>8.1665166022502262</c:v>
                  </c:pt>
                  <c:pt idx="1">
                    <c:v>5.8641332782024129</c:v>
                  </c:pt>
                </c:numCache>
              </c:numRef>
            </c:plus>
            <c:minus>
              <c:numRef>
                <c:f>demo!$F$3:$F$4</c:f>
                <c:numCache>
                  <c:formatCode>General</c:formatCode>
                  <c:ptCount val="2"/>
                  <c:pt idx="0">
                    <c:v>8.1665166022502262</c:v>
                  </c:pt>
                  <c:pt idx="1">
                    <c:v>5.8641332782024129</c:v>
                  </c:pt>
                </c:numCache>
              </c:numRef>
            </c:minus>
            <c:spPr>
              <a:noFill/>
              <a:ln w="9525">
                <a:solidFill>
                  <a:schemeClr val="tx1">
                    <a:lumMod val="50000"/>
                    <a:lumOff val="50000"/>
                  </a:schemeClr>
                </a:solidFill>
              </a:ln>
              <a:effectLst/>
            </c:spPr>
          </c:errBars>
          <c:cat>
            <c:strRef>
              <c:f>demo!$A$3:$A$4</c:f>
              <c:strCache>
                <c:ptCount val="2"/>
                <c:pt idx="0">
                  <c:v>½×𝐹₀</c:v>
                </c:pt>
                <c:pt idx="1">
                  <c:v>2×𝐹₀</c:v>
                </c:pt>
              </c:strCache>
            </c:strRef>
          </c:cat>
          <c:val>
            <c:numRef>
              <c:f>demo!$C$3:$C$4</c:f>
              <c:numCache>
                <c:formatCode>0.0</c:formatCode>
                <c:ptCount val="2"/>
                <c:pt idx="0">
                  <c:v>72.916666666666657</c:v>
                </c:pt>
                <c:pt idx="1">
                  <c:v>79.6875</c:v>
                </c:pt>
              </c:numCache>
            </c:numRef>
          </c:val>
          <c:extLst>
            <c:ext xmlns:c16="http://schemas.microsoft.com/office/drawing/2014/chart" uri="{C3380CC4-5D6E-409C-BE32-E72D297353CC}">
              <c16:uniqueId val="{00000001-6718-4DA1-957B-B5182B78B5C7}"/>
            </c:ext>
          </c:extLst>
        </c:ser>
        <c:ser>
          <c:idx val="2"/>
          <c:order val="2"/>
          <c:tx>
            <c:strRef>
              <c:f>demo!$D$2</c:f>
              <c:strCache>
                <c:ptCount val="1"/>
                <c:pt idx="0">
                  <c:v>QPNet</c:v>
                </c:pt>
              </c:strCache>
            </c:strRef>
          </c:tx>
          <c:spPr>
            <a:solidFill>
              <a:schemeClr val="accent2">
                <a:lumMod val="40000"/>
                <a:lumOff val="60000"/>
              </a:schemeClr>
            </a:solidFill>
            <a:ln w="9525" cap="flat" cmpd="sng" algn="ctr">
              <a:solidFill>
                <a:schemeClr val="bg1">
                  <a:lumMod val="65000"/>
                </a:schemeClr>
              </a:solidFill>
              <a:round/>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demo!$G$3:$G$4</c:f>
                <c:numCache>
                  <c:formatCode>General</c:formatCode>
                  <c:ptCount val="2"/>
                  <c:pt idx="0">
                    <c:v>7.8831980848914167</c:v>
                  </c:pt>
                  <c:pt idx="1">
                    <c:v>7.3030574516995665</c:v>
                  </c:pt>
                </c:numCache>
              </c:numRef>
            </c:plus>
            <c:minus>
              <c:numRef>
                <c:f>demo!$G$3:$G$4</c:f>
                <c:numCache>
                  <c:formatCode>General</c:formatCode>
                  <c:ptCount val="2"/>
                  <c:pt idx="0">
                    <c:v>7.8831980848914167</c:v>
                  </c:pt>
                  <c:pt idx="1">
                    <c:v>7.3030574516995665</c:v>
                  </c:pt>
                </c:numCache>
              </c:numRef>
            </c:minus>
            <c:spPr>
              <a:noFill/>
              <a:ln w="9525">
                <a:solidFill>
                  <a:schemeClr val="tx1">
                    <a:lumMod val="50000"/>
                    <a:lumOff val="50000"/>
                  </a:schemeClr>
                </a:solidFill>
              </a:ln>
              <a:effectLst/>
            </c:spPr>
          </c:errBars>
          <c:cat>
            <c:strRef>
              <c:f>demo!$A$3:$A$4</c:f>
              <c:strCache>
                <c:ptCount val="2"/>
                <c:pt idx="0">
                  <c:v>½×𝐹₀</c:v>
                </c:pt>
                <c:pt idx="1">
                  <c:v>2×𝐹₀</c:v>
                </c:pt>
              </c:strCache>
            </c:strRef>
          </c:cat>
          <c:val>
            <c:numRef>
              <c:f>demo!$D$3:$D$4</c:f>
              <c:numCache>
                <c:formatCode>0.0</c:formatCode>
                <c:ptCount val="2"/>
                <c:pt idx="0">
                  <c:v>35.416666666666657</c:v>
                </c:pt>
                <c:pt idx="1">
                  <c:v>11.979166666666657</c:v>
                </c:pt>
              </c:numCache>
            </c:numRef>
          </c:val>
          <c:extLst>
            <c:ext xmlns:c16="http://schemas.microsoft.com/office/drawing/2014/chart" uri="{C3380CC4-5D6E-409C-BE32-E72D297353CC}">
              <c16:uniqueId val="{00000002-6718-4DA1-957B-B5182B78B5C7}"/>
            </c:ext>
          </c:extLst>
        </c:ser>
        <c:ser>
          <c:idx val="3"/>
          <c:order val="3"/>
          <c:tx>
            <c:strRef>
              <c:f>demo!$E$2</c:f>
              <c:strCache>
                <c:ptCount val="1"/>
                <c:pt idx="0">
                  <c:v>QPPWG_20</c:v>
                </c:pt>
              </c:strCache>
            </c:strRef>
          </c:tx>
          <c:spPr>
            <a:solidFill>
              <a:schemeClr val="accent6">
                <a:lumMod val="20000"/>
                <a:lumOff val="80000"/>
              </a:schemeClr>
            </a:solidFill>
            <a:ln w="9525" cap="flat" cmpd="sng" algn="ctr">
              <a:solidFill>
                <a:schemeClr val="bg1">
                  <a:lumMod val="65000"/>
                </a:schemeClr>
              </a:solidFill>
              <a:round/>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errBars>
            <c:errBarType val="both"/>
            <c:errValType val="cust"/>
            <c:noEndCap val="0"/>
            <c:plus>
              <c:numRef>
                <c:f>demo!$G$3:$G$4</c:f>
                <c:numCache>
                  <c:formatCode>General</c:formatCode>
                  <c:ptCount val="2"/>
                  <c:pt idx="0">
                    <c:v>7.8831980848914167</c:v>
                  </c:pt>
                  <c:pt idx="1">
                    <c:v>7.3030574516995665</c:v>
                  </c:pt>
                </c:numCache>
              </c:numRef>
            </c:plus>
            <c:minus>
              <c:numRef>
                <c:f>demo!$G$3:$G$4</c:f>
                <c:numCache>
                  <c:formatCode>General</c:formatCode>
                  <c:ptCount val="2"/>
                  <c:pt idx="0">
                    <c:v>7.8831980848914167</c:v>
                  </c:pt>
                  <c:pt idx="1">
                    <c:v>7.3030574516995665</c:v>
                  </c:pt>
                </c:numCache>
              </c:numRef>
            </c:minus>
            <c:spPr>
              <a:noFill/>
              <a:ln w="9525">
                <a:solidFill>
                  <a:schemeClr val="tx1">
                    <a:lumMod val="50000"/>
                    <a:lumOff val="50000"/>
                  </a:schemeClr>
                </a:solidFill>
              </a:ln>
              <a:effectLst/>
            </c:spPr>
          </c:errBars>
          <c:cat>
            <c:strRef>
              <c:f>demo!$A$3:$A$4</c:f>
              <c:strCache>
                <c:ptCount val="2"/>
                <c:pt idx="0">
                  <c:v>½×𝐹₀</c:v>
                </c:pt>
                <c:pt idx="1">
                  <c:v>2×𝐹₀</c:v>
                </c:pt>
              </c:strCache>
            </c:strRef>
          </c:cat>
          <c:val>
            <c:numRef>
              <c:f>demo!$E$3:$E$4</c:f>
              <c:numCache>
                <c:formatCode>0.0</c:formatCode>
                <c:ptCount val="2"/>
                <c:pt idx="0">
                  <c:v>64.583333333333343</c:v>
                </c:pt>
                <c:pt idx="1">
                  <c:v>88.020833333333343</c:v>
                </c:pt>
              </c:numCache>
            </c:numRef>
          </c:val>
          <c:extLst>
            <c:ext xmlns:c16="http://schemas.microsoft.com/office/drawing/2014/chart" uri="{C3380CC4-5D6E-409C-BE32-E72D297353CC}">
              <c16:uniqueId val="{00000003-6718-4DA1-957B-B5182B78B5C7}"/>
            </c:ext>
          </c:extLst>
        </c:ser>
        <c:dLbls>
          <c:dLblPos val="inBase"/>
          <c:showLegendKey val="0"/>
          <c:showVal val="1"/>
          <c:showCatName val="0"/>
          <c:showSerName val="0"/>
          <c:showPercent val="0"/>
          <c:showBubbleSize val="0"/>
        </c:dLbls>
        <c:gapWidth val="100"/>
        <c:overlap val="-24"/>
        <c:axId val="1270493679"/>
        <c:axId val="1270484527"/>
      </c:barChart>
      <c:catAx>
        <c:axId val="1270493679"/>
        <c:scaling>
          <c:orientation val="minMax"/>
        </c:scaling>
        <c:delete val="0"/>
        <c:axPos val="b"/>
        <c:majorGridlines>
          <c:spPr>
            <a:ln w="9525" cap="flat" cmpd="sng" algn="ctr">
              <a:solidFill>
                <a:schemeClr val="tx1">
                  <a:lumMod val="15000"/>
                  <a:lumOff val="85000"/>
                </a:schemeClr>
              </a:solidFill>
              <a:round/>
            </a:ln>
            <a:effectLst/>
          </c:spPr>
        </c:majorGridlines>
        <c:minorGridlines>
          <c:spPr>
            <a:ln>
              <a:solidFill>
                <a:schemeClr val="bg1">
                  <a:lumMod val="75000"/>
                </a:schemeClr>
              </a:solidFill>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crossAx val="1270484527"/>
        <c:crosses val="autoZero"/>
        <c:auto val="1"/>
        <c:lblAlgn val="ctr"/>
        <c:lblOffset val="100"/>
        <c:noMultiLvlLbl val="0"/>
      </c:catAx>
      <c:valAx>
        <c:axId val="1270484527"/>
        <c:scaling>
          <c:orientation val="minMax"/>
          <c:max val="100"/>
        </c:scaling>
        <c:delete val="0"/>
        <c:axPos val="l"/>
        <c:majorGridlines>
          <c:spPr>
            <a:ln w="9525" cap="flat" cmpd="sng" algn="ctr">
              <a:solidFill>
                <a:schemeClr val="tx1">
                  <a:lumMod val="15000"/>
                  <a:lumOff val="85000"/>
                </a:schemeClr>
              </a:solidFill>
              <a:round/>
            </a:ln>
            <a:effectLst/>
          </c:spPr>
        </c:majorGridlines>
        <c:minorGridlines>
          <c:spPr>
            <a:ln>
              <a:solidFill>
                <a:schemeClr val="tx1">
                  <a:lumMod val="5000"/>
                  <a:lumOff val="95000"/>
                </a:schemeClr>
              </a:solidFill>
            </a:ln>
            <a:effectLst/>
          </c:spPr>
        </c:minorGridlines>
        <c:title>
          <c:tx>
            <c:rich>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r>
                  <a:rPr lang="en-US" altLang="zh-TW" sz="1400" cap="small" baseline="0"/>
                  <a:t>Preference Score</a:t>
                </a:r>
                <a:r>
                  <a:rPr lang="en-US" altLang="zh-TW" sz="1400"/>
                  <a:t>(%)</a:t>
                </a:r>
                <a:endParaRPr lang="zh-TW" altLang="en-US" sz="1400"/>
              </a:p>
            </c:rich>
          </c:tx>
          <c:layout>
            <c:manualLayout>
              <c:xMode val="edge"/>
              <c:yMode val="edge"/>
              <c:x val="3.0454462879980628E-2"/>
              <c:y val="9.4553029711220482E-2"/>
            </c:manualLayout>
          </c:layout>
          <c:overlay val="0"/>
          <c:spPr>
            <a:noFill/>
            <a:ln>
              <a:noFill/>
            </a:ln>
            <a:effectLst/>
          </c:spPr>
          <c:txPr>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title>
        <c:numFmt formatCode="0" sourceLinked="0"/>
        <c:majorTickMark val="in"/>
        <c:minorTickMark val="in"/>
        <c:tickLblPos val="nextTo"/>
        <c:spPr>
          <a:noFill/>
          <a:ln>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crossAx val="1270493679"/>
        <c:crosses val="autoZero"/>
        <c:crossBetween val="between"/>
        <c:majorUnit val="20"/>
        <c:minorUnit val="10"/>
      </c:valAx>
      <c:spPr>
        <a:noFill/>
        <a:ln>
          <a:solidFill>
            <a:schemeClr val="bg1">
              <a:lumMod val="65000"/>
            </a:schemeClr>
          </a:solidFill>
        </a:ln>
        <a:effectLst/>
      </c:spPr>
    </c:plotArea>
    <c:legend>
      <c:legendPos val="b"/>
      <c:legendEntry>
        <c:idx val="3"/>
        <c:delete val="1"/>
      </c:legendEntry>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sz="800">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792176039119802"/>
          <c:y val="5.8043798553967955E-2"/>
          <c:w val="0.80510852157330404"/>
          <c:h val="0.71894339612026292"/>
        </c:manualLayout>
      </c:layout>
      <c:barChart>
        <c:barDir val="col"/>
        <c:grouping val="clustered"/>
        <c:varyColors val="0"/>
        <c:ser>
          <c:idx val="0"/>
          <c:order val="0"/>
          <c:tx>
            <c:strRef>
              <c:f>XAB!$B$2</c:f>
              <c:strCache>
                <c:ptCount val="1"/>
                <c:pt idx="0">
                  <c:v>WNf</c:v>
                </c:pt>
              </c:strCache>
            </c:strRef>
          </c:tx>
          <c:spPr>
            <a:solidFill>
              <a:schemeClr val="accent1">
                <a:lumMod val="20000"/>
                <a:lumOff val="80000"/>
              </a:schemeClr>
            </a:solidFill>
            <a:ln w="9525" cap="flat" cmpd="sng" algn="ctr">
              <a:solidFill>
                <a:schemeClr val="accent3"/>
              </a:solidFill>
              <a:round/>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XAB!$D$3:$D$5</c:f>
                <c:numCache>
                  <c:formatCode>General</c:formatCode>
                  <c:ptCount val="3"/>
                  <c:pt idx="0">
                    <c:v>10</c:v>
                  </c:pt>
                  <c:pt idx="1">
                    <c:v>8</c:v>
                  </c:pt>
                  <c:pt idx="2">
                    <c:v>8</c:v>
                  </c:pt>
                </c:numCache>
              </c:numRef>
            </c:plus>
            <c:minus>
              <c:numRef>
                <c:f>XAB!$D$3:$D$5</c:f>
                <c:numCache>
                  <c:formatCode>General</c:formatCode>
                  <c:ptCount val="3"/>
                  <c:pt idx="0">
                    <c:v>10</c:v>
                  </c:pt>
                  <c:pt idx="1">
                    <c:v>8</c:v>
                  </c:pt>
                  <c:pt idx="2">
                    <c:v>8</c:v>
                  </c:pt>
                </c:numCache>
              </c:numRef>
            </c:minus>
            <c:spPr>
              <a:noFill/>
              <a:ln w="9525">
                <a:solidFill>
                  <a:schemeClr val="tx1">
                    <a:lumMod val="50000"/>
                    <a:lumOff val="50000"/>
                  </a:schemeClr>
                </a:solidFill>
              </a:ln>
              <a:effectLst/>
            </c:spPr>
          </c:errBars>
          <c:cat>
            <c:strRef>
              <c:f>XAB!$A$3:$A$5</c:f>
              <c:strCache>
                <c:ptCount val="3"/>
                <c:pt idx="0">
                  <c:v>Unchanged  𝐹₀</c:v>
                </c:pt>
                <c:pt idx="1">
                  <c:v>1/2  𝐹₀</c:v>
                </c:pt>
                <c:pt idx="2">
                  <c:v>3/2  𝐹₀</c:v>
                </c:pt>
              </c:strCache>
            </c:strRef>
          </c:cat>
          <c:val>
            <c:numRef>
              <c:f>XAB!$B$3:$B$5</c:f>
              <c:numCache>
                <c:formatCode>General</c:formatCode>
                <c:ptCount val="3"/>
                <c:pt idx="0">
                  <c:v>46</c:v>
                </c:pt>
                <c:pt idx="1">
                  <c:v>24</c:v>
                </c:pt>
                <c:pt idx="2">
                  <c:v>27</c:v>
                </c:pt>
              </c:numCache>
            </c:numRef>
          </c:val>
          <c:extLst>
            <c:ext xmlns:c16="http://schemas.microsoft.com/office/drawing/2014/chart" uri="{C3380CC4-5D6E-409C-BE32-E72D297353CC}">
              <c16:uniqueId val="{00000000-69A7-4C8F-9783-602F824B36A8}"/>
            </c:ext>
          </c:extLst>
        </c:ser>
        <c:ser>
          <c:idx val="1"/>
          <c:order val="1"/>
          <c:tx>
            <c:strRef>
              <c:f>XAB!$C$2</c:f>
              <c:strCache>
                <c:ptCount val="1"/>
                <c:pt idx="0">
                  <c:v>QPNet</c:v>
                </c:pt>
              </c:strCache>
            </c:strRef>
          </c:tx>
          <c:spPr>
            <a:solidFill>
              <a:srgbClr val="F6C6C0"/>
            </a:solidFill>
            <a:ln w="9525" cap="flat" cmpd="sng" algn="ctr">
              <a:solidFill>
                <a:schemeClr val="accent3"/>
              </a:solidFill>
              <a:round/>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XAB!$D$3:$D$5</c:f>
                <c:numCache>
                  <c:formatCode>General</c:formatCode>
                  <c:ptCount val="3"/>
                  <c:pt idx="0">
                    <c:v>10</c:v>
                  </c:pt>
                  <c:pt idx="1">
                    <c:v>8</c:v>
                  </c:pt>
                  <c:pt idx="2">
                    <c:v>8</c:v>
                  </c:pt>
                </c:numCache>
              </c:numRef>
            </c:plus>
            <c:minus>
              <c:numRef>
                <c:f>XAB!$D$3:$D$5</c:f>
                <c:numCache>
                  <c:formatCode>General</c:formatCode>
                  <c:ptCount val="3"/>
                  <c:pt idx="0">
                    <c:v>10</c:v>
                  </c:pt>
                  <c:pt idx="1">
                    <c:v>8</c:v>
                  </c:pt>
                  <c:pt idx="2">
                    <c:v>8</c:v>
                  </c:pt>
                </c:numCache>
              </c:numRef>
            </c:minus>
            <c:spPr>
              <a:noFill/>
              <a:ln w="9525">
                <a:solidFill>
                  <a:schemeClr val="tx1">
                    <a:lumMod val="50000"/>
                    <a:lumOff val="50000"/>
                  </a:schemeClr>
                </a:solidFill>
              </a:ln>
              <a:effectLst/>
            </c:spPr>
          </c:errBars>
          <c:cat>
            <c:strRef>
              <c:f>XAB!$A$3:$A$5</c:f>
              <c:strCache>
                <c:ptCount val="3"/>
                <c:pt idx="0">
                  <c:v>Unchanged  𝐹₀</c:v>
                </c:pt>
                <c:pt idx="1">
                  <c:v>1/2  𝐹₀</c:v>
                </c:pt>
                <c:pt idx="2">
                  <c:v>3/2  𝐹₀</c:v>
                </c:pt>
              </c:strCache>
            </c:strRef>
          </c:cat>
          <c:val>
            <c:numRef>
              <c:f>XAB!$C$3:$C$5</c:f>
              <c:numCache>
                <c:formatCode>General</c:formatCode>
                <c:ptCount val="3"/>
                <c:pt idx="0">
                  <c:v>54</c:v>
                </c:pt>
                <c:pt idx="1">
                  <c:v>76</c:v>
                </c:pt>
                <c:pt idx="2">
                  <c:v>73</c:v>
                </c:pt>
              </c:numCache>
            </c:numRef>
          </c:val>
          <c:extLst>
            <c:ext xmlns:c16="http://schemas.microsoft.com/office/drawing/2014/chart" uri="{C3380CC4-5D6E-409C-BE32-E72D297353CC}">
              <c16:uniqueId val="{00000001-69A7-4C8F-9783-602F824B36A8}"/>
            </c:ext>
          </c:extLst>
        </c:ser>
        <c:dLbls>
          <c:dLblPos val="inBase"/>
          <c:showLegendKey val="0"/>
          <c:showVal val="1"/>
          <c:showCatName val="0"/>
          <c:showSerName val="0"/>
          <c:showPercent val="0"/>
          <c:showBubbleSize val="0"/>
        </c:dLbls>
        <c:gapWidth val="100"/>
        <c:overlap val="-24"/>
        <c:axId val="623885048"/>
        <c:axId val="623885376"/>
      </c:barChart>
      <c:catAx>
        <c:axId val="6238850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crossAx val="623885376"/>
        <c:crosses val="autoZero"/>
        <c:auto val="1"/>
        <c:lblAlgn val="ctr"/>
        <c:lblOffset val="100"/>
        <c:noMultiLvlLbl val="0"/>
      </c:catAx>
      <c:valAx>
        <c:axId val="623885376"/>
        <c:scaling>
          <c:orientation val="minMax"/>
          <c:max val="100"/>
        </c:scaling>
        <c:delete val="0"/>
        <c:axPos val="l"/>
        <c:majorGridlines>
          <c:spPr>
            <a:ln w="9525" cap="flat" cmpd="sng" algn="ctr">
              <a:solidFill>
                <a:schemeClr val="tx1">
                  <a:lumMod val="15000"/>
                  <a:lumOff val="85000"/>
                </a:schemeClr>
              </a:solidFill>
              <a:round/>
            </a:ln>
            <a:effectLst/>
          </c:spPr>
        </c:majorGridlines>
        <c:minorGridlines>
          <c:spPr>
            <a:ln>
              <a:solidFill>
                <a:schemeClr val="tx1">
                  <a:lumMod val="5000"/>
                  <a:lumOff val="95000"/>
                </a:schemeClr>
              </a:solidFill>
            </a:ln>
            <a:effectLst/>
          </c:spPr>
        </c:minorGridlines>
        <c:title>
          <c:tx>
            <c:rich>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r>
                  <a:rPr lang="en-US" sz="1400" cap="small" baseline="0"/>
                  <a:t>Preference Score </a:t>
                </a:r>
                <a:r>
                  <a:rPr lang="en-US" sz="1400"/>
                  <a:t>(%)</a:t>
                </a:r>
                <a:endParaRPr lang="zh-TW" sz="1400"/>
              </a:p>
            </c:rich>
          </c:tx>
          <c:overlay val="0"/>
          <c:spPr>
            <a:noFill/>
            <a:ln>
              <a:noFill/>
            </a:ln>
            <a:effectLst/>
          </c:spPr>
          <c:txPr>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in"/>
        <c:tickLblPos val="nextTo"/>
        <c:spPr>
          <a:noFill/>
          <a:ln>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crossAx val="623885048"/>
        <c:crosses val="autoZero"/>
        <c:crossBetween val="between"/>
        <c:majorUnit val="20"/>
        <c:minorUnit val="10"/>
      </c:valAx>
      <c:spPr>
        <a:noFill/>
        <a:ln>
          <a:solidFill>
            <a:schemeClr val="bg1">
              <a:lumMod val="65000"/>
            </a:schemeClr>
          </a:solidFill>
        </a:ln>
        <a:effectLst/>
      </c:spPr>
    </c:plotArea>
    <c:legend>
      <c:legendPos val="b"/>
      <c:layout>
        <c:manualLayout>
          <c:xMode val="edge"/>
          <c:yMode val="edge"/>
          <c:x val="0.32964518799453252"/>
          <c:y val="0.86609171808733176"/>
          <c:w val="0.49066861752305418"/>
          <c:h val="8.904847763171631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1">
                <a:alpha val="70000"/>
              </a:schemeClr>
            </a:solidFill>
            <a:ln>
              <a:solidFill>
                <a:schemeClr val="bg1">
                  <a:lumMod val="65000"/>
                </a:schemeClr>
              </a:solidFill>
            </a:ln>
            <a:effectLst/>
          </c:spPr>
          <c:invertIfNegative val="0"/>
          <c:dPt>
            <c:idx val="0"/>
            <c:invertIfNegative val="0"/>
            <c:bubble3D val="0"/>
            <c:spPr>
              <a:solidFill>
                <a:schemeClr val="bg1">
                  <a:lumMod val="85000"/>
                  <a:alpha val="70000"/>
                </a:schemeClr>
              </a:solidFill>
              <a:ln>
                <a:solidFill>
                  <a:schemeClr val="bg1">
                    <a:lumMod val="65000"/>
                  </a:schemeClr>
                </a:solidFill>
              </a:ln>
              <a:effectLst/>
            </c:spPr>
            <c:extLst>
              <c:ext xmlns:c16="http://schemas.microsoft.com/office/drawing/2014/chart" uri="{C3380CC4-5D6E-409C-BE32-E72D297353CC}">
                <c16:uniqueId val="{00000001-BE7C-4084-8307-72385137B0D8}"/>
              </c:ext>
            </c:extLst>
          </c:dPt>
          <c:dPt>
            <c:idx val="1"/>
            <c:invertIfNegative val="0"/>
            <c:bubble3D val="0"/>
            <c:spPr>
              <a:solidFill>
                <a:schemeClr val="bg1">
                  <a:lumMod val="65000"/>
                  <a:alpha val="70000"/>
                </a:schemeClr>
              </a:solidFill>
              <a:ln>
                <a:solidFill>
                  <a:schemeClr val="bg1">
                    <a:lumMod val="65000"/>
                  </a:schemeClr>
                </a:solidFill>
              </a:ln>
              <a:effectLst/>
            </c:spPr>
            <c:extLst>
              <c:ext xmlns:c16="http://schemas.microsoft.com/office/drawing/2014/chart" uri="{C3380CC4-5D6E-409C-BE32-E72D297353CC}">
                <c16:uniqueId val="{00000003-BE7C-4084-8307-72385137B0D8}"/>
              </c:ext>
            </c:extLst>
          </c:dPt>
          <c:dPt>
            <c:idx val="2"/>
            <c:invertIfNegative val="0"/>
            <c:bubble3D val="0"/>
            <c:spPr>
              <a:solidFill>
                <a:schemeClr val="tx2">
                  <a:lumMod val="20000"/>
                  <a:lumOff val="80000"/>
                  <a:alpha val="70000"/>
                </a:schemeClr>
              </a:solidFill>
              <a:ln>
                <a:solidFill>
                  <a:schemeClr val="bg1">
                    <a:lumMod val="65000"/>
                  </a:schemeClr>
                </a:solidFill>
              </a:ln>
              <a:effectLst/>
            </c:spPr>
            <c:extLst>
              <c:ext xmlns:c16="http://schemas.microsoft.com/office/drawing/2014/chart" uri="{C3380CC4-5D6E-409C-BE32-E72D297353CC}">
                <c16:uniqueId val="{00000005-BE7C-4084-8307-72385137B0D8}"/>
              </c:ext>
            </c:extLst>
          </c:dPt>
          <c:dPt>
            <c:idx val="3"/>
            <c:invertIfNegative val="0"/>
            <c:bubble3D val="0"/>
            <c:spPr>
              <a:solidFill>
                <a:schemeClr val="tx2">
                  <a:lumMod val="40000"/>
                  <a:lumOff val="60000"/>
                  <a:alpha val="70000"/>
                </a:schemeClr>
              </a:solidFill>
              <a:ln>
                <a:solidFill>
                  <a:schemeClr val="bg1">
                    <a:lumMod val="65000"/>
                  </a:schemeClr>
                </a:solidFill>
              </a:ln>
              <a:effectLst/>
            </c:spPr>
            <c:extLst>
              <c:ext xmlns:c16="http://schemas.microsoft.com/office/drawing/2014/chart" uri="{C3380CC4-5D6E-409C-BE32-E72D297353CC}">
                <c16:uniqueId val="{00000007-BE7C-4084-8307-72385137B0D8}"/>
              </c:ext>
            </c:extLst>
          </c:dPt>
          <c:dPt>
            <c:idx val="4"/>
            <c:invertIfNegative val="0"/>
            <c:bubble3D val="0"/>
            <c:spPr>
              <a:solidFill>
                <a:schemeClr val="tx2">
                  <a:lumMod val="60000"/>
                  <a:lumOff val="40000"/>
                  <a:alpha val="70000"/>
                </a:schemeClr>
              </a:solidFill>
              <a:ln>
                <a:solidFill>
                  <a:schemeClr val="bg1">
                    <a:lumMod val="65000"/>
                  </a:schemeClr>
                </a:solidFill>
              </a:ln>
              <a:effectLst/>
            </c:spPr>
            <c:extLst>
              <c:ext xmlns:c16="http://schemas.microsoft.com/office/drawing/2014/chart" uri="{C3380CC4-5D6E-409C-BE32-E72D297353CC}">
                <c16:uniqueId val="{00000009-BE7C-4084-8307-72385137B0D8}"/>
              </c:ext>
            </c:extLst>
          </c:dPt>
          <c:dPt>
            <c:idx val="5"/>
            <c:invertIfNegative val="0"/>
            <c:bubble3D val="0"/>
            <c:spPr>
              <a:solidFill>
                <a:schemeClr val="accent1">
                  <a:lumMod val="75000"/>
                  <a:alpha val="70000"/>
                </a:schemeClr>
              </a:solidFill>
              <a:ln>
                <a:solidFill>
                  <a:schemeClr val="bg1">
                    <a:lumMod val="65000"/>
                  </a:schemeClr>
                </a:solidFill>
              </a:ln>
              <a:effectLst/>
            </c:spPr>
            <c:extLst>
              <c:ext xmlns:c16="http://schemas.microsoft.com/office/drawing/2014/chart" uri="{C3380CC4-5D6E-409C-BE32-E72D297353CC}">
                <c16:uniqueId val="{0000000B-BE7C-4084-8307-72385137B0D8}"/>
              </c:ext>
            </c:extLst>
          </c:dPt>
          <c:dPt>
            <c:idx val="6"/>
            <c:invertIfNegative val="0"/>
            <c:bubble3D val="0"/>
            <c:spPr>
              <a:solidFill>
                <a:schemeClr val="accent6">
                  <a:lumMod val="20000"/>
                  <a:lumOff val="80000"/>
                  <a:alpha val="70000"/>
                </a:schemeClr>
              </a:solidFill>
              <a:ln>
                <a:solidFill>
                  <a:schemeClr val="bg1">
                    <a:lumMod val="65000"/>
                  </a:schemeClr>
                </a:solidFill>
              </a:ln>
              <a:effectLst/>
            </c:spPr>
            <c:extLst>
              <c:ext xmlns:c16="http://schemas.microsoft.com/office/drawing/2014/chart" uri="{C3380CC4-5D6E-409C-BE32-E72D297353CC}">
                <c16:uniqueId val="{0000000D-BE7C-4084-8307-72385137B0D8}"/>
              </c:ext>
            </c:extLst>
          </c:dPt>
          <c:dPt>
            <c:idx val="7"/>
            <c:invertIfNegative val="0"/>
            <c:bubble3D val="0"/>
            <c:spPr>
              <a:solidFill>
                <a:schemeClr val="accent6">
                  <a:lumMod val="60000"/>
                  <a:lumOff val="40000"/>
                  <a:alpha val="70000"/>
                </a:schemeClr>
              </a:solidFill>
              <a:ln>
                <a:solidFill>
                  <a:schemeClr val="bg1">
                    <a:lumMod val="65000"/>
                  </a:schemeClr>
                </a:solidFill>
              </a:ln>
              <a:effectLst/>
            </c:spPr>
            <c:extLst>
              <c:ext xmlns:c16="http://schemas.microsoft.com/office/drawing/2014/chart" uri="{C3380CC4-5D6E-409C-BE32-E72D297353CC}">
                <c16:uniqueId val="{0000000F-BE7C-4084-8307-72385137B0D8}"/>
              </c:ext>
            </c:extLst>
          </c:dPt>
          <c:dPt>
            <c:idx val="8"/>
            <c:invertIfNegative val="0"/>
            <c:bubble3D val="0"/>
            <c:spPr>
              <a:solidFill>
                <a:schemeClr val="accent6">
                  <a:alpha val="70000"/>
                </a:schemeClr>
              </a:solidFill>
              <a:ln>
                <a:solidFill>
                  <a:schemeClr val="bg1">
                    <a:lumMod val="65000"/>
                  </a:schemeClr>
                </a:solidFill>
              </a:ln>
              <a:effectLst/>
            </c:spPr>
            <c:extLst>
              <c:ext xmlns:c16="http://schemas.microsoft.com/office/drawing/2014/chart" uri="{C3380CC4-5D6E-409C-BE32-E72D297353CC}">
                <c16:uniqueId val="{00000011-BE7C-4084-8307-72385137B0D8}"/>
              </c:ext>
            </c:extLst>
          </c:dPt>
          <c:dPt>
            <c:idx val="9"/>
            <c:invertIfNegative val="0"/>
            <c:bubble3D val="0"/>
            <c:spPr>
              <a:solidFill>
                <a:schemeClr val="accent6">
                  <a:lumMod val="75000"/>
                  <a:alpha val="70000"/>
                </a:schemeClr>
              </a:solidFill>
              <a:ln>
                <a:solidFill>
                  <a:schemeClr val="bg1">
                    <a:lumMod val="65000"/>
                  </a:schemeClr>
                </a:solidFill>
              </a:ln>
              <a:effectLst/>
            </c:spPr>
            <c:extLst>
              <c:ext xmlns:c16="http://schemas.microsoft.com/office/drawing/2014/chart" uri="{C3380CC4-5D6E-409C-BE32-E72D297353CC}">
                <c16:uniqueId val="{00000013-BE7C-4084-8307-72385137B0D8}"/>
              </c:ext>
            </c:extLst>
          </c:dPt>
          <c:dLbls>
            <c:spPr>
              <a:noFill/>
              <a:ln>
                <a:noFill/>
              </a:ln>
              <a:effectLst/>
            </c:spPr>
            <c:txPr>
              <a:bodyPr rot="0" spcFirstLastPara="1" vertOverflow="ellipsis" vert="horz" wrap="square" anchor="ctr" anchorCtr="1"/>
              <a:lstStyle/>
              <a:p>
                <a:pPr>
                  <a:defRPr sz="1400" b="1"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Final!$D$28:$D$37</c:f>
                <c:numCache>
                  <c:formatCode>General</c:formatCode>
                  <c:ptCount val="10"/>
                  <c:pt idx="0">
                    <c:v>0.12594906512197104</c:v>
                  </c:pt>
                  <c:pt idx="1">
                    <c:v>0.14924853701310689</c:v>
                  </c:pt>
                  <c:pt idx="2">
                    <c:v>0.21863006294462514</c:v>
                  </c:pt>
                  <c:pt idx="3">
                    <c:v>0.23340486539976907</c:v>
                  </c:pt>
                  <c:pt idx="4">
                    <c:v>0.26100020605247026</c:v>
                  </c:pt>
                  <c:pt idx="5">
                    <c:v>0.2446063071973652</c:v>
                  </c:pt>
                  <c:pt idx="6">
                    <c:v>0.20790848746609564</c:v>
                  </c:pt>
                  <c:pt idx="7">
                    <c:v>0.17406096594467563</c:v>
                  </c:pt>
                  <c:pt idx="8">
                    <c:v>0.22759750444163585</c:v>
                  </c:pt>
                  <c:pt idx="9">
                    <c:v>0.19744931973745192</c:v>
                  </c:pt>
                </c:numCache>
              </c:numRef>
            </c:plus>
            <c:minus>
              <c:numRef>
                <c:f>Final!$D$28:$D$38</c:f>
                <c:numCache>
                  <c:formatCode>General</c:formatCode>
                  <c:ptCount val="11"/>
                  <c:pt idx="0">
                    <c:v>0.12594906512197104</c:v>
                  </c:pt>
                  <c:pt idx="1">
                    <c:v>0.14924853701310689</c:v>
                  </c:pt>
                  <c:pt idx="2">
                    <c:v>0.21863006294462514</c:v>
                  </c:pt>
                  <c:pt idx="3">
                    <c:v>0.23340486539976907</c:v>
                  </c:pt>
                  <c:pt idx="4">
                    <c:v>0.26100020605247026</c:v>
                  </c:pt>
                  <c:pt idx="5">
                    <c:v>0.2446063071973652</c:v>
                  </c:pt>
                  <c:pt idx="6">
                    <c:v>0.20790848746609564</c:v>
                  </c:pt>
                  <c:pt idx="7">
                    <c:v>0.17406096594467563</c:v>
                  </c:pt>
                  <c:pt idx="8">
                    <c:v>0.22759750444163585</c:v>
                  </c:pt>
                  <c:pt idx="9">
                    <c:v>0.19744931973745192</c:v>
                  </c:pt>
                </c:numCache>
              </c:numRef>
            </c:minus>
            <c:spPr>
              <a:noFill/>
              <a:ln w="9525">
                <a:solidFill>
                  <a:schemeClr val="tx1">
                    <a:lumMod val="50000"/>
                    <a:lumOff val="50000"/>
                  </a:schemeClr>
                </a:solidFill>
                <a:round/>
              </a:ln>
              <a:effectLst/>
            </c:spPr>
          </c:errBars>
          <c:cat>
            <c:multiLvlStrRef>
              <c:f>Final!$A$28:$B$37</c:f>
              <c:multiLvlStrCache>
                <c:ptCount val="10"/>
                <c:lvl>
                  <c:pt idx="0">
                    <c:v>Nature</c:v>
                  </c:pt>
                  <c:pt idx="1">
                    <c:v>Target
+ WN</c:v>
                  </c:pt>
                  <c:pt idx="2">
                    <c:v>DNN
+ WN</c:v>
                  </c:pt>
                  <c:pt idx="3">
                    <c:v>DMDN
+ WN</c:v>
                  </c:pt>
                  <c:pt idx="4">
                    <c:v>DMDN
+ WORLD</c:v>
                  </c:pt>
                  <c:pt idx="5">
                    <c:v>DMDN
+ LPCDC</c:v>
                  </c:pt>
                  <c:pt idx="6">
                    <c:v>DNN
+ WN</c:v>
                  </c:pt>
                  <c:pt idx="7">
                    <c:v>DMDN
+ WN</c:v>
                  </c:pt>
                  <c:pt idx="8">
                    <c:v>DMDN
+ LPCDC</c:v>
                  </c:pt>
                  <c:pt idx="9">
                    <c:v>Proposed</c:v>
                  </c:pt>
                </c:lvl>
                <c:lvl>
                  <c:pt idx="0">
                    <c:v>Upper bound</c:v>
                  </c:pt>
                  <c:pt idx="2">
                    <c:v>Collapse-free</c:v>
                  </c:pt>
                  <c:pt idx="6">
                    <c:v>Collapsed</c:v>
                  </c:pt>
                </c:lvl>
              </c:multiLvlStrCache>
            </c:multiLvlStrRef>
          </c:cat>
          <c:val>
            <c:numRef>
              <c:f>Final!$C$28:$C$37</c:f>
              <c:numCache>
                <c:formatCode>0.00</c:formatCode>
                <c:ptCount val="10"/>
                <c:pt idx="0">
                  <c:v>4.8125</c:v>
                </c:pt>
                <c:pt idx="1">
                  <c:v>4.4916666666666663</c:v>
                </c:pt>
                <c:pt idx="2">
                  <c:v>2.8708333333333331</c:v>
                </c:pt>
                <c:pt idx="3">
                  <c:v>2.8250000000000002</c:v>
                </c:pt>
                <c:pt idx="4">
                  <c:v>2.6666666666666665</c:v>
                </c:pt>
                <c:pt idx="5">
                  <c:v>2.4791666666666665</c:v>
                </c:pt>
                <c:pt idx="6">
                  <c:v>2.5583333333333331</c:v>
                </c:pt>
                <c:pt idx="7">
                  <c:v>2.6875</c:v>
                </c:pt>
                <c:pt idx="8">
                  <c:v>2.4833333333333334</c:v>
                </c:pt>
                <c:pt idx="9">
                  <c:v>3.0249999999999999</c:v>
                </c:pt>
              </c:numCache>
            </c:numRef>
          </c:val>
          <c:extLst>
            <c:ext xmlns:c16="http://schemas.microsoft.com/office/drawing/2014/chart" uri="{C3380CC4-5D6E-409C-BE32-E72D297353CC}">
              <c16:uniqueId val="{00000014-BE7C-4084-8307-72385137B0D8}"/>
            </c:ext>
          </c:extLst>
        </c:ser>
        <c:dLbls>
          <c:showLegendKey val="0"/>
          <c:showVal val="0"/>
          <c:showCatName val="0"/>
          <c:showSerName val="0"/>
          <c:showPercent val="0"/>
          <c:showBubbleSize val="0"/>
        </c:dLbls>
        <c:gapWidth val="80"/>
        <c:overlap val="25"/>
        <c:axId val="569746464"/>
        <c:axId val="563533512"/>
      </c:barChart>
      <c:catAx>
        <c:axId val="569746464"/>
        <c:scaling>
          <c:orientation val="minMax"/>
        </c:scaling>
        <c:delete val="0"/>
        <c:axPos val="b"/>
        <c:numFmt formatCode="General" sourceLinked="1"/>
        <c:majorTickMark val="none"/>
        <c:minorTickMark val="none"/>
        <c:tickLblPos val="nextTo"/>
        <c:spPr>
          <a:noFill/>
          <a:ln w="15875" cap="flat" cmpd="sng" algn="ctr">
            <a:solidFill>
              <a:schemeClr val="bg1">
                <a:lumMod val="85000"/>
              </a:schemeClr>
            </a:solidFill>
            <a:round/>
          </a:ln>
          <a:effectLst/>
        </c:spPr>
        <c:txPr>
          <a:bodyPr rot="-60000000" spcFirstLastPara="1" vertOverflow="ellipsis" vert="horz" wrap="square" anchor="ctr" anchorCtr="1"/>
          <a:lstStyle/>
          <a:p>
            <a:pPr>
              <a:defRPr sz="1200" b="0" i="0" u="none" strike="noStrike" kern="1200" cap="none" spc="20" normalizeH="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563533512"/>
        <c:crossesAt val="0"/>
        <c:auto val="1"/>
        <c:lblAlgn val="ctr"/>
        <c:lblOffset val="100"/>
        <c:noMultiLvlLbl val="0"/>
      </c:catAx>
      <c:valAx>
        <c:axId val="563533512"/>
        <c:scaling>
          <c:orientation val="minMax"/>
          <c:max val="5"/>
          <c:min val="1"/>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1200" b="0" i="0" u="none" strike="noStrike" kern="1200" cap="all"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Mean Opinion Score</a:t>
                </a:r>
                <a:endParaRPr lang="zh-TW"/>
              </a:p>
            </c:rich>
          </c:tx>
          <c:layout>
            <c:manualLayout>
              <c:xMode val="edge"/>
              <c:yMode val="edge"/>
              <c:x val="1.61375412925258E-2"/>
              <c:y val="4.5164987478679093E-2"/>
            </c:manualLayout>
          </c:layout>
          <c:overlay val="0"/>
          <c:spPr>
            <a:noFill/>
            <a:ln>
              <a:noFill/>
            </a:ln>
            <a:effectLst/>
          </c:spPr>
          <c:txPr>
            <a:bodyPr rot="-5400000" spcFirstLastPara="1" vertOverflow="ellipsis" vert="horz" wrap="square" anchor="ctr" anchorCtr="1"/>
            <a:lstStyle/>
            <a:p>
              <a:pPr>
                <a:defRPr sz="1200" b="0" i="0" u="none" strike="noStrike" kern="1200" cap="all"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0"/>
        <c:majorTickMark val="in"/>
        <c:minorTickMark val="in"/>
        <c:tickLblPos val="nextTo"/>
        <c:spPr>
          <a:noFill/>
          <a:ln>
            <a:solidFill>
              <a:schemeClr val="bg1">
                <a:lumMod val="65000"/>
              </a:schemeClr>
            </a:solidFill>
          </a:ln>
          <a:effectLst/>
        </c:spPr>
        <c:txPr>
          <a:bodyPr rot="-60000000" spcFirstLastPara="1" vertOverflow="ellipsis" vert="horz" wrap="square" anchor="ctr" anchorCtr="1"/>
          <a:lstStyle/>
          <a:p>
            <a:pPr>
              <a:defRPr sz="1200" b="0" i="0" u="none" strike="noStrike" kern="1200" spc="2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569746464"/>
        <c:crosses val="autoZero"/>
        <c:crossBetween val="between"/>
        <c:majorUnit val="1"/>
        <c:minorUnit val="0.5"/>
      </c:valAx>
      <c:spPr>
        <a:noFill/>
        <a:ln>
          <a:solidFill>
            <a:schemeClr val="bg1">
              <a:lumMod val="85000"/>
            </a:schemeClr>
          </a:solidFill>
        </a:ln>
        <a:effectLst/>
      </c:spPr>
    </c:plotArea>
    <c:plotVisOnly val="1"/>
    <c:dispBlanksAs val="gap"/>
    <c:showDLblsOverMax val="0"/>
  </c:chart>
  <c:spPr>
    <a:solidFill>
      <a:schemeClr val="lt1"/>
    </a:solidFill>
    <a:ln w="9525" cap="flat" cmpd="sng" algn="ctr">
      <a:noFill/>
      <a:round/>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stacked"/>
        <c:varyColors val="0"/>
        <c:ser>
          <c:idx val="0"/>
          <c:order val="0"/>
          <c:tx>
            <c:strRef>
              <c:f>summary!$J$45</c:f>
              <c:strCache>
                <c:ptCount val="1"/>
                <c:pt idx="0">
                  <c:v>same</c:v>
                </c:pt>
              </c:strCache>
            </c:strRef>
          </c:tx>
          <c:spPr>
            <a:solidFill>
              <a:schemeClr val="accent2">
                <a:tint val="58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summary!$I$46:$I$48</c:f>
              <c:strCache>
                <c:ptCount val="3"/>
                <c:pt idx="0">
                  <c:v>DNN + WN</c:v>
                </c:pt>
                <c:pt idx="1">
                  <c:v>DMDN + WORLD</c:v>
                </c:pt>
                <c:pt idx="2">
                  <c:v>Proposed</c:v>
                </c:pt>
              </c:strCache>
            </c:strRef>
          </c:cat>
          <c:val>
            <c:numRef>
              <c:f>summary!$J$46:$J$48</c:f>
              <c:numCache>
                <c:formatCode>0.0</c:formatCode>
                <c:ptCount val="3"/>
                <c:pt idx="0">
                  <c:v>19.166666666666668</c:v>
                </c:pt>
                <c:pt idx="1">
                  <c:v>12.916666666666668</c:v>
                </c:pt>
                <c:pt idx="2">
                  <c:v>20.833333333333336</c:v>
                </c:pt>
              </c:numCache>
            </c:numRef>
          </c:val>
          <c:extLst>
            <c:ext xmlns:c16="http://schemas.microsoft.com/office/drawing/2014/chart" uri="{C3380CC4-5D6E-409C-BE32-E72D297353CC}">
              <c16:uniqueId val="{00000000-1FBA-4458-8D55-7343595A70C1}"/>
            </c:ext>
          </c:extLst>
        </c:ser>
        <c:ser>
          <c:idx val="1"/>
          <c:order val="1"/>
          <c:tx>
            <c:strRef>
              <c:f>summary!$K$45</c:f>
              <c:strCache>
                <c:ptCount val="1"/>
                <c:pt idx="0">
                  <c:v>maybe the same</c:v>
                </c:pt>
              </c:strCache>
            </c:strRef>
          </c:tx>
          <c:spPr>
            <a:solidFill>
              <a:schemeClr val="accent2">
                <a:tint val="86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summary!$N$46:$N$48</c:f>
                <c:numCache>
                  <c:formatCode>General</c:formatCode>
                  <c:ptCount val="3"/>
                  <c:pt idx="0">
                    <c:v>9.3112615385498181</c:v>
                  </c:pt>
                  <c:pt idx="1">
                    <c:v>6.9157564088147856</c:v>
                  </c:pt>
                  <c:pt idx="2">
                    <c:v>8.0608347236067512</c:v>
                  </c:pt>
                </c:numCache>
              </c:numRef>
            </c:plus>
            <c:minus>
              <c:numRef>
                <c:f>summary!$N$46:$N$48</c:f>
                <c:numCache>
                  <c:formatCode>General</c:formatCode>
                  <c:ptCount val="3"/>
                  <c:pt idx="0">
                    <c:v>9.3112615385498181</c:v>
                  </c:pt>
                  <c:pt idx="1">
                    <c:v>6.9157564088147856</c:v>
                  </c:pt>
                  <c:pt idx="2">
                    <c:v>8.0608347236067512</c:v>
                  </c:pt>
                </c:numCache>
              </c:numRef>
            </c:minus>
            <c:spPr>
              <a:noFill/>
              <a:ln w="9525" cap="flat" cmpd="sng" algn="ctr">
                <a:solidFill>
                  <a:schemeClr val="tx1">
                    <a:lumMod val="65000"/>
                    <a:lumOff val="35000"/>
                  </a:schemeClr>
                </a:solidFill>
                <a:round/>
              </a:ln>
              <a:effectLst/>
            </c:spPr>
          </c:errBars>
          <c:cat>
            <c:strRef>
              <c:f>summary!$I$46:$I$48</c:f>
              <c:strCache>
                <c:ptCount val="3"/>
                <c:pt idx="0">
                  <c:v>DNN + WN</c:v>
                </c:pt>
                <c:pt idx="1">
                  <c:v>DMDN + WORLD</c:v>
                </c:pt>
                <c:pt idx="2">
                  <c:v>Proposed</c:v>
                </c:pt>
              </c:strCache>
            </c:strRef>
          </c:cat>
          <c:val>
            <c:numRef>
              <c:f>summary!$K$46:$K$48</c:f>
              <c:numCache>
                <c:formatCode>0.0</c:formatCode>
                <c:ptCount val="3"/>
                <c:pt idx="0">
                  <c:v>39.166666666666664</c:v>
                </c:pt>
                <c:pt idx="1">
                  <c:v>38.75</c:v>
                </c:pt>
                <c:pt idx="2">
                  <c:v>41.25</c:v>
                </c:pt>
              </c:numCache>
            </c:numRef>
          </c:val>
          <c:extLst>
            <c:ext xmlns:c16="http://schemas.microsoft.com/office/drawing/2014/chart" uri="{C3380CC4-5D6E-409C-BE32-E72D297353CC}">
              <c16:uniqueId val="{00000001-1FBA-4458-8D55-7343595A70C1}"/>
            </c:ext>
          </c:extLst>
        </c:ser>
        <c:ser>
          <c:idx val="2"/>
          <c:order val="2"/>
          <c:tx>
            <c:strRef>
              <c:f>summary!$L$45</c:f>
              <c:strCache>
                <c:ptCount val="1"/>
                <c:pt idx="0">
                  <c:v>maybe different</c:v>
                </c:pt>
              </c:strCache>
            </c:strRef>
          </c:tx>
          <c:spPr>
            <a:solidFill>
              <a:schemeClr val="accent2">
                <a:shade val="86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summary!$I$46:$I$48</c:f>
              <c:strCache>
                <c:ptCount val="3"/>
                <c:pt idx="0">
                  <c:v>DNN + WN</c:v>
                </c:pt>
                <c:pt idx="1">
                  <c:v>DMDN + WORLD</c:v>
                </c:pt>
                <c:pt idx="2">
                  <c:v>Proposed</c:v>
                </c:pt>
              </c:strCache>
            </c:strRef>
          </c:cat>
          <c:val>
            <c:numRef>
              <c:f>summary!$L$46:$L$48</c:f>
              <c:numCache>
                <c:formatCode>0.0</c:formatCode>
                <c:ptCount val="3"/>
                <c:pt idx="0">
                  <c:v>26.666666666666668</c:v>
                </c:pt>
                <c:pt idx="1">
                  <c:v>34.583333333333336</c:v>
                </c:pt>
                <c:pt idx="2">
                  <c:v>26.25</c:v>
                </c:pt>
              </c:numCache>
            </c:numRef>
          </c:val>
          <c:extLst>
            <c:ext xmlns:c16="http://schemas.microsoft.com/office/drawing/2014/chart" uri="{C3380CC4-5D6E-409C-BE32-E72D297353CC}">
              <c16:uniqueId val="{00000002-1FBA-4458-8D55-7343595A70C1}"/>
            </c:ext>
          </c:extLst>
        </c:ser>
        <c:ser>
          <c:idx val="3"/>
          <c:order val="3"/>
          <c:tx>
            <c:strRef>
              <c:f>summary!$M$45</c:f>
              <c:strCache>
                <c:ptCount val="1"/>
                <c:pt idx="0">
                  <c:v>different</c:v>
                </c:pt>
              </c:strCache>
            </c:strRef>
          </c:tx>
          <c:spPr>
            <a:solidFill>
              <a:schemeClr val="accent2">
                <a:shade val="58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summary!$I$46:$I$48</c:f>
              <c:strCache>
                <c:ptCount val="3"/>
                <c:pt idx="0">
                  <c:v>DNN + WN</c:v>
                </c:pt>
                <c:pt idx="1">
                  <c:v>DMDN + WORLD</c:v>
                </c:pt>
                <c:pt idx="2">
                  <c:v>Proposed</c:v>
                </c:pt>
              </c:strCache>
            </c:strRef>
          </c:cat>
          <c:val>
            <c:numRef>
              <c:f>summary!$M$46:$M$48</c:f>
              <c:numCache>
                <c:formatCode>0.0</c:formatCode>
                <c:ptCount val="3"/>
                <c:pt idx="0">
                  <c:v>15</c:v>
                </c:pt>
                <c:pt idx="1">
                  <c:v>13.750000000000002</c:v>
                </c:pt>
                <c:pt idx="2">
                  <c:v>11.666666666666666</c:v>
                </c:pt>
              </c:numCache>
            </c:numRef>
          </c:val>
          <c:extLst>
            <c:ext xmlns:c16="http://schemas.microsoft.com/office/drawing/2014/chart" uri="{C3380CC4-5D6E-409C-BE32-E72D297353CC}">
              <c16:uniqueId val="{00000003-1FBA-4458-8D55-7343595A70C1}"/>
            </c:ext>
          </c:extLst>
        </c:ser>
        <c:dLbls>
          <c:dLblPos val="ctr"/>
          <c:showLegendKey val="0"/>
          <c:showVal val="1"/>
          <c:showCatName val="0"/>
          <c:showSerName val="0"/>
          <c:showPercent val="0"/>
          <c:showBubbleSize val="0"/>
        </c:dLbls>
        <c:gapWidth val="50"/>
        <c:overlap val="100"/>
        <c:axId val="1058793647"/>
        <c:axId val="1058797391"/>
      </c:barChart>
      <c:catAx>
        <c:axId val="1058793647"/>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058797391"/>
        <c:crosses val="autoZero"/>
        <c:auto val="1"/>
        <c:lblAlgn val="ctr"/>
        <c:lblOffset val="100"/>
        <c:noMultiLvlLbl val="0"/>
      </c:catAx>
      <c:valAx>
        <c:axId val="1058797391"/>
        <c:scaling>
          <c:orientation val="minMax"/>
          <c:max val="100"/>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title>
          <c:tx>
            <c:rich>
              <a:bodyPr rot="-5400000" spcFirstLastPara="1" vertOverflow="ellipsis" vert="horz" wrap="square" anchor="ctr" anchorCtr="1"/>
              <a:lstStyle/>
              <a:p>
                <a:pPr>
                  <a:defRPr sz="1400" b="0" i="0" u="none" strike="noStrike" kern="1200" cap="all"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Similarity Score (%)</a:t>
                </a:r>
                <a:endParaRPr lang="zh-TW"/>
              </a:p>
            </c:rich>
          </c:tx>
          <c:overlay val="0"/>
          <c:spPr>
            <a:noFill/>
            <a:ln>
              <a:noFill/>
            </a:ln>
            <a:effectLst/>
          </c:spPr>
          <c:txPr>
            <a:bodyPr rot="-5400000" spcFirstLastPara="1" vertOverflow="ellipsis" vert="horz" wrap="square" anchor="ctr" anchorCtr="1"/>
            <a:lstStyle/>
            <a:p>
              <a:pPr>
                <a:defRPr sz="1400" b="0" i="0" u="none" strike="noStrike" kern="1200" cap="all"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0"/>
        <c:majorTickMark val="in"/>
        <c:minorTickMark val="in"/>
        <c:tickLblPos val="nextTo"/>
        <c:spPr>
          <a:noFill/>
          <a:ln>
            <a:solidFill>
              <a:schemeClr val="bg1">
                <a:lumMod val="75000"/>
              </a:schemeClr>
            </a:solid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058793647"/>
        <c:crosses val="autoZero"/>
        <c:crossBetween val="between"/>
        <c:minorUnit val="5"/>
      </c:valAx>
      <c:spPr>
        <a:noFill/>
        <a:ln>
          <a:solidFill>
            <a:schemeClr val="bg1">
              <a:lumMod val="85000"/>
            </a:schemeClr>
          </a:solidFill>
        </a:ln>
        <a:effectLst/>
      </c:spPr>
    </c:plotArea>
    <c:legend>
      <c:legendPos val="b"/>
      <c:layout>
        <c:manualLayout>
          <c:xMode val="edge"/>
          <c:yMode val="edge"/>
          <c:x val="0"/>
          <c:y val="0.78363663144573159"/>
          <c:w val="1"/>
          <c:h val="0.191197694533632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4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6EC0B-79DB-4260-AA9A-1FB60E7E2553}" type="datetimeFigureOut">
              <a:rPr lang="zh-TW" altLang="en-US" smtClean="0"/>
              <a:t>2020/10/12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2A9E9-3003-4715-8739-D341CA3E516B}" type="slidenum">
              <a:rPr lang="zh-TW" altLang="en-US" smtClean="0"/>
              <a:t>‹#›</a:t>
            </a:fld>
            <a:endParaRPr lang="zh-TW" altLang="en-US"/>
          </a:p>
        </p:txBody>
      </p:sp>
    </p:spTree>
    <p:extLst>
      <p:ext uri="{BB962C8B-B14F-4D97-AF65-F5344CB8AC3E}">
        <p14:creationId xmlns:p14="http://schemas.microsoft.com/office/powerpoint/2010/main" val="440461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[opening]</a:t>
            </a:r>
          </a:p>
          <a:p>
            <a:r>
              <a:rPr lang="en-US" sz="1200" kern="1200" dirty="0" smtClean="0">
                <a:solidFill>
                  <a:schemeClr val="tx1"/>
                </a:solidFill>
                <a:effectLst/>
                <a:latin typeface="+mn-lt"/>
                <a:ea typeface="+mn-ea"/>
                <a:cs typeface="+mn-cs"/>
              </a:rPr>
              <a:t>Hello everyone, today, I would like to introduce my PhD research,</a:t>
            </a:r>
            <a:r>
              <a:rPr lang="en-US" sz="1200" kern="1200" baseline="0" dirty="0" smtClean="0">
                <a:solidFill>
                  <a:schemeClr val="tx1"/>
                </a:solidFill>
                <a:effectLst/>
                <a:latin typeface="+mn-lt"/>
                <a:ea typeface="+mn-ea"/>
                <a:cs typeface="+mn-cs"/>
              </a:rPr>
              <a:t> Incorporating Prior Knowledge on Speech Production Mechanism into Neural Speech Waveform Generation for Voice Conversion</a:t>
            </a:r>
            <a:r>
              <a:rPr lang="en-US" sz="1200" kern="1200" dirty="0" smtClean="0">
                <a:solidFill>
                  <a:schemeClr val="tx1"/>
                </a:solidFill>
                <a:effectLst/>
                <a:latin typeface="+mn-lt"/>
                <a:ea typeface="+mn-ea"/>
                <a:cs typeface="+mn-cs"/>
              </a:rPr>
              <a:t>.</a:t>
            </a:r>
            <a:endParaRPr 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0</a:t>
            </a:fld>
            <a:endParaRPr lang="zh-TW" altLang="en-US"/>
          </a:p>
        </p:txBody>
      </p:sp>
    </p:spTree>
    <p:extLst>
      <p:ext uri="{BB962C8B-B14F-4D97-AF65-F5344CB8AC3E}">
        <p14:creationId xmlns:p14="http://schemas.microsoft.com/office/powerpoint/2010/main" val="3094408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As a result, we apply the QP structure to parallel </a:t>
            </a:r>
            <a:r>
              <a:rPr lang="en-US" sz="1200" kern="1200" dirty="0" err="1" smtClean="0">
                <a:solidFill>
                  <a:schemeClr val="tx1"/>
                </a:solidFill>
                <a:effectLst/>
                <a:latin typeface="+mn-lt"/>
                <a:ea typeface="+mn-ea"/>
                <a:cs typeface="+mn-cs"/>
              </a:rPr>
              <a:t>WaveGAN</a:t>
            </a:r>
            <a:r>
              <a:rPr lang="en-US" sz="1200" kern="1200" dirty="0" smtClean="0">
                <a:solidFill>
                  <a:schemeClr val="tx1"/>
                </a:solidFill>
                <a:effectLst/>
                <a:latin typeface="+mn-lt"/>
                <a:ea typeface="+mn-ea"/>
                <a:cs typeface="+mn-cs"/>
              </a:rPr>
              <a:t> (PWG), which is a compact and non-AR generative model. Since the discriminator and multi-STFT loss show the effectiveness in PWG training, the proposed QPPWG inherits them,  and the main improvement is applying the QP structure. </a:t>
            </a:r>
          </a:p>
          <a:p>
            <a:r>
              <a:rPr lang="en-US" sz="1200" kern="1200" dirty="0" smtClean="0">
                <a:solidFill>
                  <a:schemeClr val="tx1"/>
                </a:solidFill>
                <a:effectLst/>
                <a:latin typeface="+mn-lt"/>
                <a:ea typeface="+mn-ea"/>
                <a:cs typeface="+mn-cs"/>
              </a:rPr>
              <a:t>Even if the</a:t>
            </a:r>
            <a:r>
              <a:rPr lang="en-US" sz="1200" kern="1200" baseline="0" dirty="0" smtClean="0">
                <a:solidFill>
                  <a:schemeClr val="tx1"/>
                </a:solidFill>
                <a:effectLst/>
                <a:latin typeface="+mn-lt"/>
                <a:ea typeface="+mn-ea"/>
                <a:cs typeface="+mn-cs"/>
              </a:rPr>
              <a:t> model size of PWG is only 3% of </a:t>
            </a:r>
            <a:r>
              <a:rPr lang="en-US" sz="1200" kern="1200" baseline="0" dirty="0" err="1" smtClean="0">
                <a:solidFill>
                  <a:schemeClr val="tx1"/>
                </a:solidFill>
                <a:effectLst/>
                <a:latin typeface="+mn-lt"/>
                <a:ea typeface="+mn-ea"/>
                <a:cs typeface="+mn-cs"/>
              </a:rPr>
              <a:t>WaveNet</a:t>
            </a:r>
            <a:r>
              <a:rPr lang="en-US" sz="1200" kern="1200" baseline="0" dirty="0" smtClean="0">
                <a:solidFill>
                  <a:schemeClr val="tx1"/>
                </a:solidFill>
                <a:effectLst/>
                <a:latin typeface="+mn-lt"/>
                <a:ea typeface="+mn-ea"/>
                <a:cs typeface="+mn-cs"/>
              </a:rPr>
              <a:t>, QPPWG still further reduce 30% model size of PWG while achieving similar speech quality but higher pitch controllability.</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On the other hand, compared with </a:t>
            </a:r>
            <a:r>
              <a:rPr lang="en-US" sz="1200" kern="1200" dirty="0" err="1" smtClean="0">
                <a:solidFill>
                  <a:schemeClr val="tx1"/>
                </a:solidFill>
                <a:effectLst/>
                <a:latin typeface="+mn-lt"/>
                <a:ea typeface="+mn-ea"/>
                <a:cs typeface="+mn-cs"/>
              </a:rPr>
              <a:t>QPNet</a:t>
            </a:r>
            <a:r>
              <a:rPr lang="en-US" sz="1200" kern="1200" dirty="0" smtClean="0">
                <a:solidFill>
                  <a:schemeClr val="tx1"/>
                </a:solidFill>
                <a:effectLst/>
                <a:latin typeface="+mn-lt"/>
                <a:ea typeface="+mn-ea"/>
                <a:cs typeface="+mn-cs"/>
              </a:rPr>
              <a:t>, the main difference of QPPWG is the Non-AR mechanism, Gaussian noise input, raw waveform output, and only 5 % model size. </a:t>
            </a:r>
          </a:p>
          <a:p>
            <a:endParaRPr lang="en-US" altLang="zh-TW" baseline="0"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9</a:t>
            </a:fld>
            <a:endParaRPr lang="zh-TW" altLang="en-US"/>
          </a:p>
        </p:txBody>
      </p:sp>
    </p:spTree>
    <p:extLst>
      <p:ext uri="{BB962C8B-B14F-4D97-AF65-F5344CB8AC3E}">
        <p14:creationId xmlns:p14="http://schemas.microsoft.com/office/powerpoint/2010/main" val="2438993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The inputs of the neural vocoders are voice converted acoustic features. However, theses acoustic features usually suffer from converted distortion, and it will easily cause  prediction errors of the neural vocoders. </a:t>
            </a:r>
          </a:p>
          <a:p>
            <a:r>
              <a:rPr lang="en-US" altLang="zh-TW" dirty="0" smtClean="0"/>
              <a:t>Since the neural vocoders directly model speech waveforms, few prediction errors will cause markedly discontinuity. </a:t>
            </a:r>
          </a:p>
          <a:p>
            <a:r>
              <a:rPr lang="en-US" altLang="zh-TW" dirty="0" smtClean="0"/>
              <a:t>As show in this figure, the unexpected impulse noise causes significant perceptual quality degradation, and we call it a collapsed speech problem. </a:t>
            </a:r>
          </a:p>
          <a:p>
            <a:r>
              <a:rPr lang="en-US" altLang="zh-TW" dirty="0" smtClean="0"/>
              <a:t>In my PhD research, I proposed a waveform domain constraint using the prior knowledge of speech continuity to tackle this collapsed speech problem.</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10</a:t>
            </a:fld>
            <a:endParaRPr lang="zh-TW" altLang="en-US"/>
          </a:p>
        </p:txBody>
      </p:sp>
    </p:spTree>
    <p:extLst>
      <p:ext uri="{BB962C8B-B14F-4D97-AF65-F5344CB8AC3E}">
        <p14:creationId xmlns:p14="http://schemas.microsoft.com/office/powerpoint/2010/main" val="4199165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11</a:t>
            </a:fld>
            <a:endParaRPr lang="zh-TW" altLang="en-US"/>
          </a:p>
        </p:txBody>
      </p:sp>
    </p:spTree>
    <p:extLst>
      <p:ext uri="{BB962C8B-B14F-4D97-AF65-F5344CB8AC3E}">
        <p14:creationId xmlns:p14="http://schemas.microsoft.com/office/powerpoint/2010/main" val="3506731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12</a:t>
            </a:fld>
            <a:endParaRPr lang="zh-TW" altLang="en-US"/>
          </a:p>
        </p:txBody>
      </p:sp>
    </p:spTree>
    <p:extLst>
      <p:ext uri="{BB962C8B-B14F-4D97-AF65-F5344CB8AC3E}">
        <p14:creationId xmlns:p14="http://schemas.microsoft.com/office/powerpoint/2010/main" val="3752726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As we know, to develop an advanced TTS system from scratch is expansive. </a:t>
            </a:r>
          </a:p>
          <a:p>
            <a:r>
              <a:rPr lang="en-US" dirty="0" smtClean="0"/>
              <a:t>There are lots of </a:t>
            </a:r>
            <a:r>
              <a:rPr lang="en-US" dirty="0"/>
              <a:t>time and resource </a:t>
            </a:r>
            <a:r>
              <a:rPr lang="en-US" dirty="0" smtClean="0"/>
              <a:t>consuming </a:t>
            </a:r>
            <a:r>
              <a:rPr lang="en-US" sz="1200" kern="1200" dirty="0" smtClean="0">
                <a:solidFill>
                  <a:schemeClr val="tx1"/>
                </a:solidFill>
                <a:effectLst/>
                <a:latin typeface="+mn-lt"/>
                <a:ea typeface="+mn-ea"/>
                <a:cs typeface="+mn-cs"/>
              </a:rPr>
              <a:t>requirements such as labeled data with alignment information </a:t>
            </a:r>
            <a:r>
              <a:rPr lang="en-US" dirty="0"/>
              <a:t>and </a:t>
            </a:r>
            <a:r>
              <a:rPr lang="en-US" dirty="0" smtClean="0"/>
              <a:t>an very deep neural network. </a:t>
            </a:r>
          </a:p>
          <a:p>
            <a:r>
              <a:rPr lang="en-US" dirty="0" smtClean="0"/>
              <a:t>Therefore, we propose </a:t>
            </a:r>
            <a:r>
              <a:rPr lang="en-US" smtClean="0"/>
              <a:t>a post-filtering </a:t>
            </a:r>
            <a:r>
              <a:rPr lang="en-US" dirty="0" smtClean="0"/>
              <a:t>framework for existing or low-cost </a:t>
            </a:r>
            <a:r>
              <a:rPr lang="en-US" smtClean="0"/>
              <a:t>TTS systems. </a:t>
            </a:r>
            <a:r>
              <a:rPr lang="en-US" dirty="0" smtClean="0"/>
              <a:t>Since the proposed framework is generalized for arbitrary TTS system, and the label and alignment information are not required, the proposed method is economical.</a:t>
            </a:r>
            <a:endParaRPr lang="en-US"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13</a:t>
            </a:fld>
            <a:endParaRPr lang="zh-TW" altLang="en-US"/>
          </a:p>
        </p:txBody>
      </p:sp>
    </p:spTree>
    <p:extLst>
      <p:ext uri="{BB962C8B-B14F-4D97-AF65-F5344CB8AC3E}">
        <p14:creationId xmlns:p14="http://schemas.microsoft.com/office/powerpoint/2010/main" val="3509273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However, there are two main challenges of building a neural-post-filter.</a:t>
            </a:r>
          </a:p>
          <a:p>
            <a:r>
              <a:rPr lang="en-US" dirty="0" smtClean="0"/>
              <a:t>First, if we directly take a neural-vocoder as the post-filter, the vocoder will suffers from acoustic mismatch.</a:t>
            </a:r>
          </a:p>
          <a:p>
            <a:r>
              <a:rPr lang="en-US" sz="1200" kern="1200" dirty="0" smtClean="0">
                <a:solidFill>
                  <a:schemeClr val="tx1"/>
                </a:solidFill>
                <a:effectLst/>
                <a:latin typeface="+mn-lt"/>
                <a:ea typeface="+mn-ea"/>
                <a:cs typeface="+mn-cs"/>
              </a:rPr>
              <a:t>Specifically, the inputs of a vocoder are acoustic features, and the output is speech waveform.</a:t>
            </a:r>
          </a:p>
          <a:p>
            <a:r>
              <a:rPr lang="en-US" dirty="0" smtClean="0"/>
              <a:t>In the training stage</a:t>
            </a:r>
            <a:r>
              <a:rPr lang="en-US" smtClean="0"/>
              <a:t>,</a:t>
            </a:r>
            <a:r>
              <a:rPr lang="en-US" baseline="0" smtClean="0"/>
              <a:t> the </a:t>
            </a:r>
            <a:r>
              <a:rPr lang="en-US" smtClean="0"/>
              <a:t>vocoder </a:t>
            </a:r>
            <a:r>
              <a:rPr lang="en-US" dirty="0" smtClean="0"/>
              <a:t>is usually trained with paired natural acoustic features and  speech waveform. </a:t>
            </a:r>
          </a:p>
          <a:p>
            <a:r>
              <a:rPr lang="en-US" dirty="0" smtClean="0"/>
              <a:t>However,  in the testing stage, the inputs are the synthetic features extracted from TTS speech. The mismatch between training and testing usually causes significant quality degradation.</a:t>
            </a:r>
            <a:endParaRPr lang="en-US"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14</a:t>
            </a:fld>
            <a:endParaRPr lang="zh-TW" altLang="en-US"/>
          </a:p>
        </p:txBody>
      </p:sp>
    </p:spTree>
    <p:extLst>
      <p:ext uri="{BB962C8B-B14F-4D97-AF65-F5344CB8AC3E}">
        <p14:creationId xmlns:p14="http://schemas.microsoft.com/office/powerpoint/2010/main" val="743851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Even if we directly train the neural vocoder using the synthetic features and natural waveform, the temporal mismatch between </a:t>
            </a:r>
            <a:r>
              <a:rPr lang="en-US" dirty="0" smtClean="0"/>
              <a:t>them still causes significant quality degradation. </a:t>
            </a:r>
          </a:p>
          <a:p>
            <a:r>
              <a:rPr lang="en-US" sz="1200" kern="1200" dirty="0" smtClean="0">
                <a:solidFill>
                  <a:schemeClr val="tx1"/>
                </a:solidFill>
                <a:effectLst/>
                <a:latin typeface="+mn-lt"/>
                <a:ea typeface="+mn-ea"/>
                <a:cs typeface="+mn-cs"/>
              </a:rPr>
              <a:t>Here is an example, we can find that the temporal structures of natural and synthetic spectra are slightly different, and it will causes serious mismatch especially for autoregressive models.</a:t>
            </a:r>
            <a:endParaRPr lang="en-US"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15</a:t>
            </a:fld>
            <a:endParaRPr lang="zh-TW" altLang="en-US"/>
          </a:p>
        </p:txBody>
      </p:sp>
    </p:spTree>
    <p:extLst>
      <p:ext uri="{BB962C8B-B14F-4D97-AF65-F5344CB8AC3E}">
        <p14:creationId xmlns:p14="http://schemas.microsoft.com/office/powerpoint/2010/main" val="291564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smtClean="0"/>
              <a:t>In the proposed cycle-VC framework for post-filtering, we take the synthetic features as the source and the natural features as the target.</a:t>
            </a:r>
          </a:p>
          <a:p>
            <a:r>
              <a:rPr lang="en-US" sz="1200" kern="1200" dirty="0" smtClean="0">
                <a:solidFill>
                  <a:schemeClr val="tx1"/>
                </a:solidFill>
                <a:effectLst/>
                <a:latin typeface="+mn-lt"/>
                <a:ea typeface="+mn-ea"/>
                <a:cs typeface="+mn-cs"/>
              </a:rPr>
              <a:t>Specifically, the framework includes an enhanced path to convert the synthetic features to natural features and a pseudo VC path to cyclically convert the natural features.</a:t>
            </a:r>
            <a:endParaRPr lang="en-US"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16</a:t>
            </a:fld>
            <a:endParaRPr lang="zh-TW" altLang="en-US"/>
          </a:p>
        </p:txBody>
      </p:sp>
    </p:spTree>
    <p:extLst>
      <p:ext uri="{BB962C8B-B14F-4D97-AF65-F5344CB8AC3E}">
        <p14:creationId xmlns:p14="http://schemas.microsoft.com/office/powerpoint/2010/main" val="160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Since the cycle-VC model is frame-based, the temporal structures are still maintained after the spectral conversion. </a:t>
            </a:r>
          </a:p>
          <a:p>
            <a:r>
              <a:rPr lang="en-US" dirty="0" smtClean="0"/>
              <a:t>That is, the temporal structures of the pseudo VC features and the natural speech are matched while the acoustic characteristic of the </a:t>
            </a:r>
            <a:r>
              <a:rPr lang="en-US" dirty="0"/>
              <a:t>pseudo VC </a:t>
            </a:r>
            <a:r>
              <a:rPr lang="en-US" dirty="0" smtClean="0"/>
              <a:t>features are similar to the enhanced features.</a:t>
            </a:r>
          </a:p>
          <a:p>
            <a:r>
              <a:rPr lang="en-US" dirty="0" smtClean="0"/>
              <a:t>As a result, training the neural vocoder using the pseudo VC features avoids the  temporal </a:t>
            </a:r>
            <a:r>
              <a:rPr lang="en-US" sz="1200" kern="1200" dirty="0" smtClean="0">
                <a:solidFill>
                  <a:schemeClr val="tx1"/>
                </a:solidFill>
                <a:effectLst/>
                <a:latin typeface="+mn-lt"/>
                <a:ea typeface="+mn-ea"/>
                <a:cs typeface="+mn-cs"/>
              </a:rPr>
              <a:t> mismatch problem.</a:t>
            </a:r>
            <a:endParaRPr lang="en-US"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17</a:t>
            </a:fld>
            <a:endParaRPr lang="zh-TW" altLang="en-US"/>
          </a:p>
        </p:txBody>
      </p:sp>
    </p:spTree>
    <p:extLst>
      <p:ext uri="{BB962C8B-B14F-4D97-AF65-F5344CB8AC3E}">
        <p14:creationId xmlns:p14="http://schemas.microsoft.com/office/powerpoint/2010/main" val="4236367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smtClean="0"/>
              <a:t>In the testing stage, the synthetic features are first enhanced by the </a:t>
            </a:r>
            <a:r>
              <a:rPr lang="en-US" dirty="0" err="1" smtClean="0"/>
              <a:t>StoT</a:t>
            </a:r>
            <a:r>
              <a:rPr lang="en-US" dirty="0" smtClean="0"/>
              <a:t> conversion model, and then the vocoder generates the enhanced speech. </a:t>
            </a:r>
          </a:p>
          <a:p>
            <a:r>
              <a:rPr lang="en-US" sz="1200" kern="1200" dirty="0" smtClean="0">
                <a:solidFill>
                  <a:schemeClr val="tx1"/>
                </a:solidFill>
                <a:effectLst/>
                <a:latin typeface="+mn-lt"/>
                <a:ea typeface="+mn-ea"/>
                <a:cs typeface="+mn-cs"/>
              </a:rPr>
              <a:t>Since the acoustic characteristics of the enhanced features are similar to the pseudo VC features, the acoustic mismatch between the training and testing </a:t>
            </a:r>
            <a:r>
              <a:rPr lang="en-US" dirty="0" smtClean="0"/>
              <a:t>inputs is reduced.</a:t>
            </a:r>
            <a:endParaRPr lang="en-US"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18</a:t>
            </a:fld>
            <a:endParaRPr lang="zh-TW" altLang="en-US"/>
          </a:p>
        </p:txBody>
      </p:sp>
    </p:spTree>
    <p:extLst>
      <p:ext uri="{BB962C8B-B14F-4D97-AF65-F5344CB8AC3E}">
        <p14:creationId xmlns:p14="http://schemas.microsoft.com/office/powerpoint/2010/main" val="3608140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a:t>
            </a:fld>
            <a:endParaRPr lang="zh-TW" altLang="en-US"/>
          </a:p>
        </p:txBody>
      </p:sp>
    </p:spTree>
    <p:extLst>
      <p:ext uri="{BB962C8B-B14F-4D97-AF65-F5344CB8AC3E}">
        <p14:creationId xmlns:p14="http://schemas.microsoft.com/office/powerpoint/2010/main" val="1915618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19</a:t>
            </a:fld>
            <a:endParaRPr lang="zh-TW" altLang="en-US"/>
          </a:p>
        </p:txBody>
      </p:sp>
    </p:spTree>
    <p:extLst>
      <p:ext uri="{BB962C8B-B14F-4D97-AF65-F5344CB8AC3E}">
        <p14:creationId xmlns:p14="http://schemas.microsoft.com/office/powerpoint/2010/main" val="3728284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20</a:t>
            </a:fld>
            <a:endParaRPr lang="zh-TW" altLang="en-US"/>
          </a:p>
        </p:txBody>
      </p:sp>
    </p:spTree>
    <p:extLst>
      <p:ext uri="{BB962C8B-B14F-4D97-AF65-F5344CB8AC3E}">
        <p14:creationId xmlns:p14="http://schemas.microsoft.com/office/powerpoint/2010/main" val="3780711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For speech quality, we also conducted MOS tests for normal F0 and scaled F0 scenarios.</a:t>
            </a:r>
          </a:p>
          <a:p>
            <a:r>
              <a:rPr lang="en-US" altLang="zh-TW" dirty="0" smtClean="0"/>
              <a:t>According to the results, we can find that </a:t>
            </a:r>
            <a:r>
              <a:rPr lang="en-US" altLang="zh-TW" dirty="0" err="1" smtClean="0"/>
              <a:t>QPNet</a:t>
            </a:r>
            <a:r>
              <a:rPr lang="en-US" altLang="zh-TW" dirty="0" smtClean="0"/>
              <a:t> and QPPWG respectively outperform the same sized </a:t>
            </a:r>
            <a:r>
              <a:rPr lang="en-US" altLang="zh-TW" dirty="0" err="1" smtClean="0"/>
              <a:t>WaveNet</a:t>
            </a:r>
            <a:r>
              <a:rPr lang="en-US" altLang="zh-TW" dirty="0" smtClean="0"/>
              <a:t> and PWG and achieve comparable speech quality to the larger sized </a:t>
            </a:r>
            <a:r>
              <a:rPr lang="en-US" altLang="zh-TW" dirty="0" err="1" smtClean="0"/>
              <a:t>WaveNet</a:t>
            </a:r>
            <a:r>
              <a:rPr lang="en-US" altLang="zh-TW" dirty="0" smtClean="0"/>
              <a:t> and PWG in all scenarios.</a:t>
            </a:r>
          </a:p>
          <a:p>
            <a:r>
              <a:rPr lang="en-US" altLang="zh-TW" dirty="0" smtClean="0"/>
              <a:t>QPPWG even outperform the 1.5 sized PWG in scaled F0 scenarios.</a:t>
            </a:r>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21</a:t>
            </a:fld>
            <a:endParaRPr lang="zh-TW" altLang="en-US"/>
          </a:p>
        </p:txBody>
      </p:sp>
    </p:spTree>
    <p:extLst>
      <p:ext uri="{BB962C8B-B14F-4D97-AF65-F5344CB8AC3E}">
        <p14:creationId xmlns:p14="http://schemas.microsoft.com/office/powerpoint/2010/main" val="1940699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We  also conducted ABX test to evaluate the perceptual pitch accuracy.</a:t>
            </a:r>
          </a:p>
          <a:p>
            <a:r>
              <a:rPr lang="en-US" altLang="zh-TW" dirty="0" smtClean="0"/>
              <a:t>At each trial, we play a reference utterance and two test utterances and ask the listeners to choose which test utterance’s pitch is more consistent with the reference.</a:t>
            </a:r>
          </a:p>
          <a:p>
            <a:r>
              <a:rPr lang="en-US" altLang="zh-TW" dirty="0" smtClean="0"/>
              <a:t>Since we don’t have the ground truth of natural speech with scaled F0, we take WORLD-generated speech as the reference.</a:t>
            </a:r>
          </a:p>
          <a:p>
            <a:r>
              <a:rPr lang="en-US" altLang="zh-TW" dirty="0" smtClean="0"/>
              <a:t>According to the results, we can find that </a:t>
            </a:r>
            <a:r>
              <a:rPr lang="en-US" altLang="zh-TW" dirty="0" err="1" smtClean="0"/>
              <a:t>QPNet</a:t>
            </a:r>
            <a:r>
              <a:rPr lang="en-US" altLang="zh-TW" dirty="0" smtClean="0"/>
              <a:t> attains perceptually higher pitch accuracy than </a:t>
            </a:r>
            <a:r>
              <a:rPr lang="en-US" altLang="zh-TW" dirty="0" err="1" smtClean="0"/>
              <a:t>WaveNet</a:t>
            </a:r>
            <a:r>
              <a:rPr lang="en-US" altLang="zh-TW" dirty="0" smtClean="0"/>
              <a:t>, and QPPWG also attains perceptually higher pitch accuracy than PWG.</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22</a:t>
            </a:fld>
            <a:endParaRPr lang="zh-TW" altLang="en-US"/>
          </a:p>
        </p:txBody>
      </p:sp>
    </p:spTree>
    <p:extLst>
      <p:ext uri="{BB962C8B-B14F-4D97-AF65-F5344CB8AC3E}">
        <p14:creationId xmlns:p14="http://schemas.microsoft.com/office/powerpoint/2010/main" val="659344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Since our goal is building a real-time system, we also evaluated generative speed in real-time factor. </a:t>
            </a:r>
          </a:p>
          <a:p>
            <a:r>
              <a:rPr lang="en-US" altLang="zh-TW" dirty="0" smtClean="0"/>
              <a:t>First, we tested on a CPU with 2.6 GHz and 32 threads. </a:t>
            </a:r>
          </a:p>
          <a:p>
            <a:r>
              <a:rPr lang="en-US" altLang="zh-TW" dirty="0" smtClean="0"/>
              <a:t>According to the result, we can find that because of the reduced model size, the generative speed of QPPWG is faster than that of original PWG. However, when tested on a GPU, because of the QP structure degrades the CNN parallelization. </a:t>
            </a:r>
          </a:p>
          <a:p>
            <a:r>
              <a:rPr lang="en-US" altLang="zh-TW" dirty="0" smtClean="0"/>
              <a:t>The generative speed of QPPWG is slower than original PWG. </a:t>
            </a:r>
          </a:p>
          <a:p>
            <a:r>
              <a:rPr lang="en-US" altLang="zh-TW" dirty="0" smtClean="0"/>
              <a:t>However, since the generation is much faster than real-time, the increased time is insignificant.</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23</a:t>
            </a:fld>
            <a:endParaRPr lang="zh-TW" altLang="en-US"/>
          </a:p>
        </p:txBody>
      </p:sp>
    </p:spTree>
    <p:extLst>
      <p:ext uri="{BB962C8B-B14F-4D97-AF65-F5344CB8AC3E}">
        <p14:creationId xmlns:p14="http://schemas.microsoft.com/office/powerpoint/2010/main" val="3407555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We also plot the  receptive fields of </a:t>
            </a:r>
            <a:r>
              <a:rPr lang="en-US" altLang="zh-TW" dirty="0" err="1" smtClean="0"/>
              <a:t>QPNet</a:t>
            </a:r>
            <a:r>
              <a:rPr lang="en-US" altLang="zh-TW" dirty="0" smtClean="0"/>
              <a:t> and </a:t>
            </a:r>
            <a:r>
              <a:rPr lang="en-US" altLang="zh-TW" dirty="0" err="1" smtClean="0"/>
              <a:t>WaveNet</a:t>
            </a:r>
            <a:r>
              <a:rPr lang="en-US" altLang="zh-TW" dirty="0" smtClean="0"/>
              <a:t>, and QPPWG and PWG. We can find that the QP structure efficiently increases the receptive field length by skipping some redundant information.</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24</a:t>
            </a:fld>
            <a:endParaRPr lang="zh-TW" altLang="en-US"/>
          </a:p>
        </p:txBody>
      </p:sp>
    </p:spTree>
    <p:extLst>
      <p:ext uri="{BB962C8B-B14F-4D97-AF65-F5344CB8AC3E}">
        <p14:creationId xmlns:p14="http://schemas.microsoft.com/office/powerpoint/2010/main" val="801650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[PDCNN implementation]</a:t>
            </a:r>
          </a:p>
          <a:p>
            <a:r>
              <a:rPr lang="en-US" sz="1200" kern="1200" dirty="0" smtClean="0">
                <a:solidFill>
                  <a:schemeClr val="tx1"/>
                </a:solidFill>
                <a:effectLst/>
                <a:latin typeface="+mn-lt"/>
                <a:ea typeface="+mn-ea"/>
                <a:cs typeface="+mn-cs"/>
              </a:rPr>
              <a:t>For the implementation of PDCNN, since directly modifying the CNN module to dynamically change the dilation size is difficult and not hardware-friendly, we dynamically index the input feature map which is equivalent to changing the dilation size. Specifically, the results of a 2×1 CNN are equivalent to the summation of the results of two 1×1 CNNs namely CNN</a:t>
            </a:r>
            <a:r>
              <a:rPr lang="en-US" sz="1200" kern="1200" baseline="3000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 for the current samples and CNN</a:t>
            </a:r>
            <a:r>
              <a:rPr lang="en-US" sz="1200" kern="1200" baseline="300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 for the past samples. Therefore, we first get the</a:t>
            </a:r>
            <a:r>
              <a:rPr lang="en-US" sz="1200" kern="1200" baseline="0" dirty="0" smtClean="0">
                <a:solidFill>
                  <a:schemeClr val="tx1"/>
                </a:solidFill>
                <a:effectLst/>
                <a:latin typeface="+mn-lt"/>
                <a:ea typeface="+mn-ea"/>
                <a:cs typeface="+mn-cs"/>
              </a:rPr>
              <a:t> dilation size of each sample, and then we </a:t>
            </a:r>
            <a:r>
              <a:rPr lang="en-US" sz="1200" kern="1200" dirty="0" smtClean="0">
                <a:solidFill>
                  <a:schemeClr val="tx1"/>
                </a:solidFill>
                <a:effectLst/>
                <a:latin typeface="+mn-lt"/>
                <a:ea typeface="+mn-ea"/>
                <a:cs typeface="+mn-cs"/>
              </a:rPr>
              <a:t>index the input feature map of the 1×1 CNN</a:t>
            </a:r>
            <a:r>
              <a:rPr lang="en-US" sz="1200" kern="1200" baseline="300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 according to the dilation size. Finally, we summation the results of CNN^(c) and CNN^(p) to get the</a:t>
            </a:r>
            <a:r>
              <a:rPr lang="en-US" sz="1200" kern="1200" baseline="0" dirty="0" smtClean="0">
                <a:solidFill>
                  <a:schemeClr val="tx1"/>
                </a:solidFill>
                <a:effectLst/>
                <a:latin typeface="+mn-lt"/>
                <a:ea typeface="+mn-ea"/>
                <a:cs typeface="+mn-cs"/>
              </a:rPr>
              <a:t> </a:t>
            </a:r>
            <a:r>
              <a:rPr lang="en-US" sz="1200" kern="1200" baseline="0" smtClean="0">
                <a:solidFill>
                  <a:schemeClr val="tx1"/>
                </a:solidFill>
                <a:effectLst/>
                <a:latin typeface="+mn-lt"/>
                <a:ea typeface="+mn-ea"/>
                <a:cs typeface="+mn-cs"/>
              </a:rPr>
              <a:t>PDCNN results</a:t>
            </a:r>
            <a:r>
              <a:rPr lang="en-US" sz="1200" kern="120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25</a:t>
            </a:fld>
            <a:endParaRPr lang="zh-TW" altLang="en-US"/>
          </a:p>
        </p:txBody>
      </p:sp>
    </p:spTree>
    <p:extLst>
      <p:ext uri="{BB962C8B-B14F-4D97-AF65-F5344CB8AC3E}">
        <p14:creationId xmlns:p14="http://schemas.microsoft.com/office/powerpoint/2010/main" val="1004552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Since PWG and QPPWG directly output raw waveform samples, we can easily dissect the model to understand the internal generation mechanism. </a:t>
            </a:r>
          </a:p>
          <a:p>
            <a:r>
              <a:rPr lang="en-US" sz="1200" kern="1200" dirty="0" smtClean="0">
                <a:solidFill>
                  <a:schemeClr val="tx1"/>
                </a:solidFill>
                <a:effectLst/>
                <a:latin typeface="+mn-lt"/>
                <a:ea typeface="+mn-ea"/>
                <a:cs typeface="+mn-cs"/>
              </a:rPr>
              <a:t>According to the visualized cumulative intermediate outputs, we can find that PWG gradually generates both harmonic and non-harmonic components. </a:t>
            </a:r>
          </a:p>
          <a:p>
            <a:r>
              <a:rPr lang="en-US" sz="1200" kern="1200" dirty="0" smtClean="0">
                <a:solidFill>
                  <a:schemeClr val="tx1"/>
                </a:solidFill>
                <a:effectLst/>
                <a:latin typeface="+mn-lt"/>
                <a:ea typeface="+mn-ea"/>
                <a:cs typeface="+mn-cs"/>
              </a:rPr>
              <a:t>However, the QPPWG model with an adaptive-to-fixed order first generates the harmonic components and then the non-harmonic components. </a:t>
            </a:r>
          </a:p>
          <a:p>
            <a:r>
              <a:rPr lang="en-US" sz="1200" kern="1200" dirty="0" smtClean="0">
                <a:solidFill>
                  <a:schemeClr val="tx1"/>
                </a:solidFill>
                <a:effectLst/>
                <a:latin typeface="+mn-lt"/>
                <a:ea typeface="+mn-ea"/>
                <a:cs typeface="+mn-cs"/>
              </a:rPr>
              <a:t>That is, the first 10 adaptive blocks focus on modeling pitch-related components and the last 10 fixed blocks focus on modeling spectral-related components.</a:t>
            </a:r>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26</a:t>
            </a:fld>
            <a:endParaRPr lang="zh-TW" altLang="en-US"/>
          </a:p>
        </p:txBody>
      </p:sp>
    </p:spTree>
    <p:extLst>
      <p:ext uri="{BB962C8B-B14F-4D97-AF65-F5344CB8AC3E}">
        <p14:creationId xmlns:p14="http://schemas.microsoft.com/office/powerpoint/2010/main" val="4205627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In contrast to the QPPWG model with an adaptive-to-fixed order, the QPPWG model with a fixed-to-adaptive order first focuses on non-harmonic components and then generate harmonic components. </a:t>
            </a:r>
          </a:p>
          <a:p>
            <a:r>
              <a:rPr lang="en-US" sz="1200" kern="1200" dirty="0" smtClean="0">
                <a:solidFill>
                  <a:schemeClr val="tx1"/>
                </a:solidFill>
                <a:effectLst/>
                <a:latin typeface="+mn-lt"/>
                <a:ea typeface="+mn-ea"/>
                <a:cs typeface="+mn-cs"/>
              </a:rPr>
              <a:t>The visualized results confirm our assumption that the adaptive blocks modeling the pitch-related components with long-term dependencies, and the fixed blocks modeling the spectral-related components with short-term dependencies.</a:t>
            </a: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27</a:t>
            </a:fld>
            <a:endParaRPr lang="zh-TW" altLang="en-US"/>
          </a:p>
        </p:txBody>
      </p:sp>
    </p:spTree>
    <p:extLst>
      <p:ext uri="{BB962C8B-B14F-4D97-AF65-F5344CB8AC3E}">
        <p14:creationId xmlns:p14="http://schemas.microsoft.com/office/powerpoint/2010/main" val="3719295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1. concept</a:t>
            </a:r>
          </a:p>
          <a:p>
            <a:r>
              <a:rPr lang="en-US" altLang="zh-TW" dirty="0" smtClean="0"/>
              <a:t>2. advantage</a:t>
            </a:r>
          </a:p>
          <a:p>
            <a:r>
              <a:rPr lang="en-US" altLang="zh-TW" dirty="0" smtClean="0"/>
              <a:t>3. disadvantage</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28</a:t>
            </a:fld>
            <a:endParaRPr lang="zh-TW" altLang="en-US"/>
          </a:p>
        </p:txBody>
      </p:sp>
    </p:spTree>
    <p:extLst>
      <p:ext uri="{BB962C8B-B14F-4D97-AF65-F5344CB8AC3E}">
        <p14:creationId xmlns:p14="http://schemas.microsoft.com/office/powerpoint/2010/main" val="2106400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a:t>
            </a:fld>
            <a:endParaRPr lang="zh-TW" altLang="en-US"/>
          </a:p>
        </p:txBody>
      </p:sp>
    </p:spTree>
    <p:extLst>
      <p:ext uri="{BB962C8B-B14F-4D97-AF65-F5344CB8AC3E}">
        <p14:creationId xmlns:p14="http://schemas.microsoft.com/office/powerpoint/2010/main" val="2575405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We conducted subjective mean opinion score evaluation to show the effectiveness of our proposed method.</a:t>
            </a:r>
          </a:p>
          <a:p>
            <a:r>
              <a:rPr lang="en-US" altLang="zh-TW" dirty="0" smtClean="0"/>
              <a:t>First, we label the generated utterances to divide them into two subsets. One is collapsed-free set and another one is collapsed set.</a:t>
            </a:r>
          </a:p>
          <a:p>
            <a:r>
              <a:rPr lang="en-US" altLang="zh-TW" dirty="0" smtClean="0"/>
              <a:t>According to the MOS results, we can find that the collapsed speech significantly degrades the speech quality.</a:t>
            </a:r>
          </a:p>
          <a:p>
            <a:r>
              <a:rPr lang="en-US" altLang="zh-TW" dirty="0" smtClean="0"/>
              <a:t>If we only apply LPCDC, the speech quality even becomes worse because of the error propagation. </a:t>
            </a:r>
          </a:p>
          <a:p>
            <a:r>
              <a:rPr lang="en-US" altLang="zh-TW" dirty="0" smtClean="0"/>
              <a:t>However, if we apply LPCDC with CSSD, the speech quality become much better. </a:t>
            </a:r>
          </a:p>
          <a:p>
            <a:r>
              <a:rPr lang="en-US" altLang="zh-TW" dirty="0" smtClean="0"/>
              <a:t>The subjective results show the effectiveness of our proposed method to detect and suppress the collapsed speech.</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29</a:t>
            </a:fld>
            <a:endParaRPr lang="zh-TW" altLang="en-US"/>
          </a:p>
        </p:txBody>
      </p:sp>
    </p:spTree>
    <p:extLst>
      <p:ext uri="{BB962C8B-B14F-4D97-AF65-F5344CB8AC3E}">
        <p14:creationId xmlns:p14="http://schemas.microsoft.com/office/powerpoint/2010/main" val="497554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We also conducted subjective similarity evaluations.</a:t>
            </a:r>
          </a:p>
          <a:p>
            <a:r>
              <a:rPr lang="en-US" altLang="zh-TW" dirty="0" smtClean="0"/>
              <a:t>At each trial, we play a target utterance and a generated utterance to a listener, and ask the listener whether the two utterances are from the same person or not.</a:t>
            </a:r>
          </a:p>
          <a:p>
            <a:r>
              <a:rPr lang="en-US" altLang="zh-TW" dirty="0" smtClean="0"/>
              <a:t>There are four choices, the same, maybe the same, maybe different, and different.</a:t>
            </a:r>
          </a:p>
          <a:p>
            <a:r>
              <a:rPr lang="en-US" altLang="zh-TW" dirty="0" smtClean="0"/>
              <a:t>The similarity score is the summation of the same and maybe the same.</a:t>
            </a:r>
          </a:p>
          <a:p>
            <a:r>
              <a:rPr lang="en-US" altLang="zh-TW" dirty="0" smtClean="0"/>
              <a:t>According to the results, we can find that </a:t>
            </a:r>
            <a:r>
              <a:rPr lang="en-US" altLang="zh-TW" dirty="0" err="1" smtClean="0"/>
              <a:t>WaveNet</a:t>
            </a:r>
            <a:r>
              <a:rPr lang="en-US" altLang="zh-TW" dirty="0" smtClean="0"/>
              <a:t> achieves higher speaker similarity than the conventional vocoder WORLD, and applying the proposed CSSD and LPCDC to </a:t>
            </a:r>
            <a:r>
              <a:rPr lang="en-US" altLang="zh-TW" dirty="0" err="1" smtClean="0"/>
              <a:t>WaveNet</a:t>
            </a:r>
            <a:r>
              <a:rPr lang="en-US" altLang="zh-TW" dirty="0" smtClean="0"/>
              <a:t> maintains the same speaker similarity.</a:t>
            </a:r>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30</a:t>
            </a:fld>
            <a:endParaRPr lang="zh-TW" altLang="en-US"/>
          </a:p>
        </p:txBody>
      </p:sp>
    </p:spTree>
    <p:extLst>
      <p:ext uri="{BB962C8B-B14F-4D97-AF65-F5344CB8AC3E}">
        <p14:creationId xmlns:p14="http://schemas.microsoft.com/office/powerpoint/2010/main" val="875480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Here is an example.</a:t>
            </a:r>
          </a:p>
          <a:p>
            <a:r>
              <a:rPr lang="en-US" dirty="0" smtClean="0"/>
              <a:t>According to the natural and synthetic spectra, we can find the different temporal structures such as the format locations.</a:t>
            </a:r>
          </a:p>
          <a:p>
            <a:r>
              <a:rPr lang="en-US" dirty="0" smtClean="0"/>
              <a:t>However, after the cyclical conversion, the pseudo VC spectrum still keeps the same temporal structures.</a:t>
            </a:r>
          </a:p>
          <a:p>
            <a:r>
              <a:rPr lang="en-US" dirty="0" smtClean="0"/>
              <a:t>Moreover, the pseudo VC and enhanced spectra have similar acoustic characteristics such as both of them suffer the over-smoothing effect.</a:t>
            </a:r>
          </a:p>
          <a:p>
            <a:r>
              <a:rPr lang="en-US" dirty="0" smtClean="0"/>
              <a:t>If we plot the power spectral density of a short segment, we can find that the natural and synthetic spectra are very different.</a:t>
            </a:r>
          </a:p>
          <a:p>
            <a:r>
              <a:rPr lang="en-US" dirty="0" smtClean="0"/>
              <a:t>However, after the conversion, the pseudo VC and enhance spectra are much similar.  </a:t>
            </a:r>
            <a:endParaRPr lang="en-US"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31</a:t>
            </a:fld>
            <a:endParaRPr lang="zh-TW" altLang="en-US"/>
          </a:p>
        </p:txBody>
      </p:sp>
    </p:spTree>
    <p:extLst>
      <p:ext uri="{BB962C8B-B14F-4D97-AF65-F5344CB8AC3E}">
        <p14:creationId xmlns:p14="http://schemas.microsoft.com/office/powerpoint/2010/main" val="2601563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smtClean="0"/>
              <a:t>T</a:t>
            </a:r>
            <a:r>
              <a:rPr lang="en-US" sz="1200" kern="1200" dirty="0" smtClean="0">
                <a:solidFill>
                  <a:schemeClr val="tx1"/>
                </a:solidFill>
                <a:effectLst/>
                <a:latin typeface="+mn-lt"/>
                <a:ea typeface="+mn-ea"/>
                <a:cs typeface="+mn-cs"/>
              </a:rPr>
              <a:t>o show the effectiveness of the Cycle-VC module, we plot the relationships among natural, pseudo VC, synthetic and enhanced features on a MCD-plane. Each distance between two points on the plane </a:t>
            </a:r>
            <a:r>
              <a:rPr lang="en-US" dirty="0" smtClean="0"/>
              <a:t>represents their MCD.</a:t>
            </a:r>
          </a:p>
          <a:p>
            <a:r>
              <a:rPr lang="en-US" sz="1200" kern="1200" dirty="0" smtClean="0">
                <a:solidFill>
                  <a:schemeClr val="tx1"/>
                </a:solidFill>
                <a:effectLst/>
                <a:latin typeface="+mn-lt"/>
                <a:ea typeface="+mn-ea"/>
                <a:cs typeface="+mn-cs"/>
              </a:rPr>
              <a:t>According to th</a:t>
            </a:r>
            <a:r>
              <a:rPr lang="en-US" dirty="0" smtClean="0"/>
              <a:t>e figures, we can find that the MCD of natural and synthetic features is the highest, and the high MCD implies the large spectral difference. </a:t>
            </a:r>
          </a:p>
          <a:p>
            <a:r>
              <a:rPr lang="en-US" sz="1200" kern="1200" dirty="0" smtClean="0">
                <a:solidFill>
                  <a:schemeClr val="tx1"/>
                </a:solidFill>
                <a:effectLst/>
                <a:latin typeface="+mn-lt"/>
                <a:ea typeface="+mn-ea"/>
                <a:cs typeface="+mn-cs"/>
              </a:rPr>
              <a:t>However, after conversion, the MCD of pseudo VC  and enhanced features </a:t>
            </a:r>
            <a:r>
              <a:rPr lang="en-US" dirty="0" smtClean="0"/>
              <a:t>becomes much lower, and the lower MCD means the more similar spectra.  </a:t>
            </a:r>
            <a:endParaRPr lang="en-US"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32</a:t>
            </a:fld>
            <a:endParaRPr lang="zh-TW" altLang="en-US"/>
          </a:p>
        </p:txBody>
      </p:sp>
    </p:spTree>
    <p:extLst>
      <p:ext uri="{BB962C8B-B14F-4D97-AF65-F5344CB8AC3E}">
        <p14:creationId xmlns:p14="http://schemas.microsoft.com/office/powerpoint/2010/main" val="10753172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Furthermore, we also conducted a preference test to evaluate the speech quality of the proposed neural-post-filter compared with the post-filters suffering form the acoustic mismatch and temporal mismatch.</a:t>
            </a:r>
          </a:p>
          <a:p>
            <a:r>
              <a:rPr lang="en-US" dirty="0" smtClean="0"/>
              <a:t>According to the </a:t>
            </a:r>
            <a:r>
              <a:rPr lang="en-US" sz="1200" kern="1200" dirty="0" smtClean="0">
                <a:solidFill>
                  <a:schemeClr val="tx1"/>
                </a:solidFill>
                <a:effectLst/>
                <a:latin typeface="+mn-lt"/>
                <a:ea typeface="+mn-ea"/>
                <a:cs typeface="+mn-cs"/>
              </a:rPr>
              <a:t> results, we can find that the proposed method greatly eases the mismatch problems. </a:t>
            </a:r>
          </a:p>
          <a:p>
            <a:r>
              <a:rPr lang="en-US" dirty="0" smtClean="0"/>
              <a:t>Here are some demos.</a:t>
            </a:r>
          </a:p>
          <a:p>
            <a:r>
              <a:rPr lang="en-US" sz="1200" kern="1200" dirty="0" smtClean="0">
                <a:solidFill>
                  <a:schemeClr val="tx1"/>
                </a:solidFill>
                <a:effectLst/>
                <a:latin typeface="+mn-lt"/>
                <a:ea typeface="+mn-ea"/>
                <a:cs typeface="+mn-cs"/>
              </a:rPr>
              <a:t>First, I play the sound of the proposed method based on the DNN-TTS.</a:t>
            </a:r>
          </a:p>
          <a:p>
            <a:r>
              <a:rPr lang="en-US" dirty="0" smtClean="0"/>
              <a:t>Secondly, I play the result suffering the acoustic mismatch.</a:t>
            </a:r>
          </a:p>
          <a:p>
            <a:r>
              <a:rPr lang="en-US" sz="1200" kern="1200" dirty="0" smtClean="0">
                <a:solidFill>
                  <a:schemeClr val="tx1"/>
                </a:solidFill>
                <a:effectLst/>
                <a:latin typeface="+mn-lt"/>
                <a:ea typeface="+mn-ea"/>
                <a:cs typeface="+mn-cs"/>
              </a:rPr>
              <a:t>Then, I play the proposed method again.</a:t>
            </a:r>
          </a:p>
          <a:p>
            <a:r>
              <a:rPr lang="en-US" dirty="0" smtClean="0"/>
              <a:t>Last, I play the result suffering the temporal mismatch.</a:t>
            </a:r>
          </a:p>
          <a:p>
            <a:r>
              <a:rPr lang="en-US" sz="1200" kern="1200" dirty="0" smtClean="0">
                <a:solidFill>
                  <a:schemeClr val="tx1"/>
                </a:solidFill>
                <a:effectLst/>
                <a:latin typeface="+mn-lt"/>
                <a:ea typeface="+mn-ea"/>
                <a:cs typeface="+mn-cs"/>
              </a:rPr>
              <a:t>We can find that the proposed method achieves higher speech quality.</a:t>
            </a:r>
            <a:endParaRPr lang="en-US"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33</a:t>
            </a:fld>
            <a:endParaRPr lang="zh-TW" altLang="en-US"/>
          </a:p>
        </p:txBody>
      </p:sp>
    </p:spTree>
    <p:extLst>
      <p:ext uri="{BB962C8B-B14F-4D97-AF65-F5344CB8AC3E}">
        <p14:creationId xmlns:p14="http://schemas.microsoft.com/office/powerpoint/2010/main" val="4066725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Furthermore, we also conducted MOS test to evaluate the performance improvements of the proposed post-filter compared with the unprocessed TTS-generated speech.</a:t>
            </a:r>
          </a:p>
          <a:p>
            <a:r>
              <a:rPr lang="en-US" dirty="0" smtClean="0"/>
              <a:t>The results show that the proposed method improves arbitrary low-cost TTS systems.</a:t>
            </a:r>
          </a:p>
          <a:p>
            <a:r>
              <a:rPr lang="en-US" sz="1200" kern="1200" dirty="0" smtClean="0">
                <a:solidFill>
                  <a:schemeClr val="tx1"/>
                </a:solidFill>
                <a:effectLst/>
                <a:latin typeface="+mn-lt"/>
                <a:ea typeface="+mn-ea"/>
                <a:cs typeface="+mn-cs"/>
              </a:rPr>
              <a:t>There are some demos.</a:t>
            </a:r>
          </a:p>
          <a:p>
            <a:r>
              <a:rPr lang="en-US" dirty="0" smtClean="0"/>
              <a:t>First, </a:t>
            </a:r>
            <a:r>
              <a:rPr lang="en-US" altLang="zh-TW" dirty="0" smtClean="0"/>
              <a:t>I</a:t>
            </a:r>
            <a:r>
              <a:rPr lang="zh-TW" altLang="en-US" dirty="0"/>
              <a:t> </a:t>
            </a:r>
            <a:r>
              <a:rPr lang="en-US" altLang="zh-TW" dirty="0" smtClean="0"/>
              <a:t>play the </a:t>
            </a:r>
            <a:r>
              <a:rPr lang="en-US" altLang="zh-TW" dirty="0" err="1" smtClean="0"/>
              <a:t>WaveNet</a:t>
            </a:r>
            <a:r>
              <a:rPr lang="en-US" altLang="zh-TW" dirty="0" smtClean="0"/>
              <a:t> with natural features, and it is the upper bound.</a:t>
            </a:r>
          </a:p>
          <a:p>
            <a:r>
              <a:rPr lang="en-US" altLang="zh-TW" sz="1200" kern="1200" dirty="0" smtClean="0">
                <a:solidFill>
                  <a:schemeClr val="tx1"/>
                </a:solidFill>
                <a:effectLst/>
                <a:latin typeface="+mn-lt"/>
                <a:ea typeface="+mn-ea"/>
                <a:cs typeface="+mn-cs"/>
              </a:rPr>
              <a:t>Secondly, I play </a:t>
            </a:r>
            <a:r>
              <a:rPr lang="en-US" altLang="zh-TW" dirty="0"/>
              <a:t>the DNN-TTS </a:t>
            </a:r>
            <a:r>
              <a:rPr lang="en-US" altLang="zh-TW" dirty="0" smtClean="0"/>
              <a:t>result and the post-filtering </a:t>
            </a:r>
            <a:r>
              <a:rPr lang="en-US" altLang="zh-TW" sz="1200" kern="1200" dirty="0" smtClean="0">
                <a:solidFill>
                  <a:schemeClr val="tx1"/>
                </a:solidFill>
                <a:effectLst/>
                <a:latin typeface="+mn-lt"/>
                <a:ea typeface="+mn-ea"/>
                <a:cs typeface="+mn-cs"/>
              </a:rPr>
              <a:t>result for the DNN-TTS.</a:t>
            </a:r>
          </a:p>
          <a:p>
            <a:r>
              <a:rPr lang="en-US" dirty="0" smtClean="0"/>
              <a:t>Thirdly, I </a:t>
            </a:r>
            <a:r>
              <a:rPr lang="en-US" altLang="zh-TW" dirty="0"/>
              <a:t>play the HMM-TTS </a:t>
            </a:r>
            <a:r>
              <a:rPr lang="en-US" altLang="zh-TW" dirty="0" smtClean="0"/>
              <a:t>result and the </a:t>
            </a:r>
            <a:r>
              <a:rPr lang="en-US" altLang="zh-TW" dirty="0"/>
              <a:t>post-filtering result for the </a:t>
            </a:r>
            <a:r>
              <a:rPr lang="en-US" altLang="zh-TW" dirty="0" smtClean="0"/>
              <a:t>HMM-TTS.</a:t>
            </a:r>
          </a:p>
          <a:p>
            <a:r>
              <a:rPr lang="en-US" altLang="zh-TW" dirty="0" smtClean="0"/>
              <a:t>We can find that the improvements are significant.</a:t>
            </a:r>
            <a:endParaRPr lang="en-US" altLang="zh-TW" dirty="0"/>
          </a:p>
          <a:p>
            <a:endParaRPr lang="en-US"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34</a:t>
            </a:fld>
            <a:endParaRPr lang="zh-TW" altLang="en-US"/>
          </a:p>
        </p:txBody>
      </p:sp>
    </p:spTree>
    <p:extLst>
      <p:ext uri="{BB962C8B-B14F-4D97-AF65-F5344CB8AC3E}">
        <p14:creationId xmlns:p14="http://schemas.microsoft.com/office/powerpoint/2010/main" val="1131770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smtClean="0"/>
              <a:t>Specifically, </a:t>
            </a:r>
            <a:r>
              <a:rPr lang="en-US" dirty="0"/>
              <a:t>the vocoder techniques include two main categories, source-filter vocoder, and unified vocoder. A source-filter vocoder includes an excitation generation module and a resonance filtering module. The inputs are acoustic features and the output is speech waveform. For conventional vocoders, both modules are </a:t>
            </a:r>
            <a:r>
              <a:rPr lang="en-US" dirty="0" smtClean="0"/>
              <a:t>parametric-based. </a:t>
            </a:r>
            <a:r>
              <a:rPr lang="en-US" dirty="0"/>
              <a:t>Because of the powerful modeling capability of neural networks, we can replace the excitation module with a </a:t>
            </a:r>
            <a:r>
              <a:rPr lang="en-US" dirty="0" smtClean="0"/>
              <a:t>neural network, </a:t>
            </a:r>
            <a:r>
              <a:rPr lang="en-US" dirty="0"/>
              <a:t>or we can replace the filtering module with a </a:t>
            </a:r>
            <a:r>
              <a:rPr lang="en-US" dirty="0" smtClean="0"/>
              <a:t>neural network, too.</a:t>
            </a:r>
          </a:p>
          <a:p>
            <a:r>
              <a:rPr lang="en-US" dirty="0"/>
              <a:t>On the other hand, a unified vocoder directly models speech waveform with a single </a:t>
            </a:r>
            <a:r>
              <a:rPr lang="en-US" dirty="0" smtClean="0"/>
              <a:t>neural network. </a:t>
            </a:r>
            <a:r>
              <a:rPr lang="en-US" dirty="0"/>
              <a:t>The inputs can be acoustic or linguistic features and the output is also speech </a:t>
            </a:r>
            <a:r>
              <a:rPr lang="en-US" dirty="0" smtClean="0"/>
              <a:t>waveform.</a:t>
            </a:r>
          </a:p>
          <a:p>
            <a:r>
              <a:rPr lang="en-US" dirty="0" smtClean="0"/>
              <a:t>For my PhD research, I focus on improving the unified vocoders.</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a:t>
            </a:fld>
            <a:endParaRPr lang="zh-TW" altLang="en-US"/>
          </a:p>
        </p:txBody>
      </p:sp>
    </p:spTree>
    <p:extLst>
      <p:ext uri="{BB962C8B-B14F-4D97-AF65-F5344CB8AC3E}">
        <p14:creationId xmlns:p14="http://schemas.microsoft.com/office/powerpoint/2010/main" val="785783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Before I start to introduce my proposed methods, I would like to briefly introduce the </a:t>
            </a:r>
            <a:r>
              <a:rPr lang="en-US" altLang="zh-TW" dirty="0" err="1" smtClean="0"/>
              <a:t>WaveNet</a:t>
            </a:r>
            <a:r>
              <a:rPr lang="en-US" altLang="zh-TW" dirty="0" smtClean="0"/>
              <a:t> and parallel </a:t>
            </a:r>
            <a:r>
              <a:rPr lang="en-US" altLang="zh-TW" dirty="0" err="1" smtClean="0"/>
              <a:t>WaveGAN</a:t>
            </a:r>
            <a:r>
              <a:rPr lang="en-US" altLang="zh-TW" dirty="0" smtClean="0"/>
              <a:t> vocoders.</a:t>
            </a:r>
          </a:p>
          <a:p>
            <a:r>
              <a:rPr lang="en-US" altLang="zh-TW" dirty="0" err="1" smtClean="0"/>
              <a:t>WaveNet</a:t>
            </a:r>
            <a:r>
              <a:rPr lang="en-US" altLang="zh-TW" dirty="0" smtClean="0"/>
              <a:t> models the probability distribution of each speech sample conditioned on previous samples and acoustic features h. </a:t>
            </a:r>
            <a:endParaRPr lang="en-US" altLang="zh-TW" dirty="0"/>
          </a:p>
          <a:p>
            <a:r>
              <a:rPr lang="en-US" altLang="zh-TW" dirty="0" smtClean="0"/>
              <a:t>PWG directly transfers Gaussian noise into speech samples conditioned on acoustic features.</a:t>
            </a:r>
          </a:p>
          <a:p>
            <a:r>
              <a:rPr lang="en-US" altLang="zh-TW" dirty="0" smtClean="0"/>
              <a:t>Therefore, the inputs of </a:t>
            </a:r>
            <a:r>
              <a:rPr lang="en-US" altLang="zh-TW" dirty="0" err="1" smtClean="0"/>
              <a:t>WaveNet</a:t>
            </a:r>
            <a:r>
              <a:rPr lang="en-US" altLang="zh-TW" dirty="0" smtClean="0"/>
              <a:t> are previous speech samples, and the input of PWG is Gaussian noise.</a:t>
            </a:r>
          </a:p>
          <a:p>
            <a:r>
              <a:rPr lang="en-US" altLang="zh-TW" dirty="0" smtClean="0"/>
              <a:t>The output of </a:t>
            </a:r>
            <a:r>
              <a:rPr lang="en-US" altLang="zh-TW" dirty="0" err="1" smtClean="0"/>
              <a:t>WaveNet</a:t>
            </a:r>
            <a:r>
              <a:rPr lang="en-US" altLang="zh-TW" dirty="0" smtClean="0"/>
              <a:t> is the Probability Mass Function of each sample, and the PWG directly output speech samples.</a:t>
            </a:r>
          </a:p>
          <a:p>
            <a:r>
              <a:rPr lang="en-US" altLang="zh-TW" dirty="0" err="1" smtClean="0"/>
              <a:t>WaveNet</a:t>
            </a:r>
            <a:r>
              <a:rPr lang="en-US" altLang="zh-TW" dirty="0" smtClean="0"/>
              <a:t> is an autoregressive CNN-based model, and PWG is a non-autoregressive CNN-based model with a GAN structure.</a:t>
            </a: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4</a:t>
            </a:fld>
            <a:endParaRPr lang="zh-TW" altLang="en-US"/>
          </a:p>
        </p:txBody>
      </p:sp>
    </p:spTree>
    <p:extLst>
      <p:ext uri="{BB962C8B-B14F-4D97-AF65-F5344CB8AC3E}">
        <p14:creationId xmlns:p14="http://schemas.microsoft.com/office/powerpoint/2010/main" val="1442500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The current unified vocoders such as </a:t>
            </a:r>
            <a:r>
              <a:rPr lang="en-US" altLang="zh-TW" dirty="0" err="1" smtClean="0"/>
              <a:t>WaveNet</a:t>
            </a:r>
            <a:r>
              <a:rPr lang="en-US" altLang="zh-TW" dirty="0" smtClean="0"/>
              <a:t> usually achieve high fidelity speech generation. However, the data-driven nature and without many prior speech knowledge such as speech periodicity and continuity make these vocoder lack the tractability of speech components, and it will cause unexpected output problem.</a:t>
            </a:r>
          </a:p>
          <a:p>
            <a:r>
              <a:rPr lang="en-US" altLang="zh-TW" dirty="0" smtClean="0"/>
              <a:t>In my research, I focus on the pitch controllability.</a:t>
            </a:r>
          </a:p>
          <a:p>
            <a:r>
              <a:rPr lang="en-US" altLang="zh-TW" dirty="0" smtClean="0"/>
              <a:t>Specifically, for the parametric-based vocoder, if we change the fundamental frequency F0, the pitch of the vocoder-generated speech will also be changed corresponding to the input F0.</a:t>
            </a:r>
          </a:p>
          <a:p>
            <a:r>
              <a:rPr lang="en-US" altLang="zh-TW" dirty="0" smtClean="0"/>
              <a:t>However, for the unified neural vocoder, if the new F0 is not in the observed F0 range of the training data, the pitch of the </a:t>
            </a:r>
            <a:r>
              <a:rPr lang="en-US" altLang="zh-TW" dirty="0"/>
              <a:t>vocoder-generated </a:t>
            </a:r>
            <a:r>
              <a:rPr lang="en-US" altLang="zh-TW" dirty="0" smtClean="0"/>
              <a:t>speech is usually inconsistent with the input F0.</a:t>
            </a:r>
          </a:p>
          <a:p>
            <a:r>
              <a:rPr lang="en-US" altLang="zh-TW" dirty="0" smtClean="0"/>
              <a:t>Here is an example. First, I play the speech with normal F0 .</a:t>
            </a:r>
          </a:p>
          <a:p>
            <a:r>
              <a:rPr lang="en-US" altLang="zh-TW" dirty="0" smtClean="0"/>
              <a:t>Secondly, I play the speech with doubled F0. </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5</a:t>
            </a:fld>
            <a:endParaRPr lang="zh-TW" altLang="en-US"/>
          </a:p>
        </p:txBody>
      </p:sp>
    </p:spTree>
    <p:extLst>
      <p:ext uri="{BB962C8B-B14F-4D97-AF65-F5344CB8AC3E}">
        <p14:creationId xmlns:p14="http://schemas.microsoft.com/office/powerpoint/2010/main" val="2391910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However, we know that the main drawback of CNN/DCNN is the fixed geometric structure. </a:t>
            </a:r>
          </a:p>
          <a:p>
            <a:r>
              <a:rPr lang="en-US" sz="1200" kern="1200" dirty="0" smtClean="0">
                <a:solidFill>
                  <a:schemeClr val="tx1"/>
                </a:solidFill>
                <a:effectLst/>
                <a:latin typeface="+mn-lt"/>
                <a:ea typeface="+mn-ea"/>
                <a:cs typeface="+mn-cs"/>
              </a:rPr>
              <a:t>Specifically, convolution with a size two kernel can be formulated like this formula. “y” is feature map, “I” denotes input, and “o” denotes output. “W^(c)” and “W^(p)” are trainable weight matrices for current and past samples, respectively. “t” is the time index, and “d” is the dilation size. </a:t>
            </a:r>
          </a:p>
          <a:p>
            <a:r>
              <a:rPr lang="en-US" sz="1200" kern="1200" dirty="0" smtClean="0">
                <a:solidFill>
                  <a:schemeClr val="tx1"/>
                </a:solidFill>
                <a:effectLst/>
                <a:latin typeface="+mn-lt"/>
                <a:ea typeface="+mn-ea"/>
                <a:cs typeface="+mn-cs"/>
              </a:rPr>
              <a:t>For CNN, “d” is set to one. </a:t>
            </a:r>
          </a:p>
          <a:p>
            <a:r>
              <a:rPr lang="en-US" sz="1200" kern="1200" dirty="0" smtClean="0">
                <a:solidFill>
                  <a:schemeClr val="tx1"/>
                </a:solidFill>
                <a:effectLst/>
                <a:latin typeface="+mn-lt"/>
                <a:ea typeface="+mn-ea"/>
                <a:cs typeface="+mn-cs"/>
              </a:rPr>
              <a:t>For DCNN, “d” is pre-defined and time-invariant. </a:t>
            </a:r>
          </a:p>
          <a:p>
            <a:r>
              <a:rPr lang="en-US" sz="1200" kern="1200" dirty="0" smtClean="0">
                <a:solidFill>
                  <a:schemeClr val="tx1"/>
                </a:solidFill>
                <a:effectLst/>
                <a:latin typeface="+mn-lt"/>
                <a:ea typeface="+mn-ea"/>
                <a:cs typeface="+mn-cs"/>
              </a:rPr>
              <a:t>However, for our proposed PDCNN, the dilation size “d’” is pitch-dependent and time-variant. </a:t>
            </a:r>
          </a:p>
          <a:p>
            <a:r>
              <a:rPr lang="en-US" sz="1200" kern="1200" dirty="0" smtClean="0">
                <a:solidFill>
                  <a:schemeClr val="tx1"/>
                </a:solidFill>
                <a:effectLst/>
                <a:latin typeface="+mn-lt"/>
                <a:ea typeface="+mn-ea"/>
                <a:cs typeface="+mn-cs"/>
              </a:rPr>
              <a:t>That is, the original dilation size “d” is multiplied by a time-variant pitch-dependent scale “E” to get the dilation size “d’” of PDCNN. </a:t>
            </a:r>
          </a:p>
          <a:p>
            <a:endParaRPr lang="en-US" altLang="zh-TW"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6</a:t>
            </a:fld>
            <a:endParaRPr lang="zh-TW" altLang="en-US"/>
          </a:p>
        </p:txBody>
      </p:sp>
    </p:spTree>
    <p:extLst>
      <p:ext uri="{BB962C8B-B14F-4D97-AF65-F5344CB8AC3E}">
        <p14:creationId xmlns:p14="http://schemas.microsoft.com/office/powerpoint/2010/main" val="1359097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Since speech has periodic and aperiodic components , we propose a QP structure to simultaneously model them. </a:t>
            </a:r>
          </a:p>
          <a:p>
            <a:r>
              <a:rPr lang="en-US" sz="1200" kern="1200" dirty="0" smtClean="0">
                <a:solidFill>
                  <a:schemeClr val="tx1"/>
                </a:solidFill>
                <a:effectLst/>
                <a:latin typeface="+mn-lt"/>
                <a:ea typeface="+mn-ea"/>
                <a:cs typeface="+mn-cs"/>
              </a:rPr>
              <a:t>The QP structure is composed of cascaded fixed and adaptive blocks. </a:t>
            </a:r>
          </a:p>
          <a:p>
            <a:r>
              <a:rPr lang="en-US" sz="1200" kern="1200" dirty="0" smtClean="0">
                <a:solidFill>
                  <a:schemeClr val="tx1"/>
                </a:solidFill>
                <a:effectLst/>
                <a:latin typeface="+mn-lt"/>
                <a:ea typeface="+mn-ea"/>
                <a:cs typeface="+mn-cs"/>
              </a:rPr>
              <a:t>The fixed blocks with fixed network structures adopt DCNNs to model the short-term correlations of aperiodic components. </a:t>
            </a:r>
          </a:p>
          <a:p>
            <a:r>
              <a:rPr lang="en-US" sz="1200" kern="1200" dirty="0" smtClean="0">
                <a:solidFill>
                  <a:schemeClr val="tx1"/>
                </a:solidFill>
                <a:effectLst/>
                <a:latin typeface="+mn-lt"/>
                <a:ea typeface="+mn-ea"/>
                <a:cs typeface="+mn-cs"/>
              </a:rPr>
              <a:t>The adaptive blocks adopt PDCNNs to model the long-term correlations of periodic components, and its network architecture is dynamically changed according to the instantaneous F0.</a:t>
            </a:r>
          </a:p>
          <a:p>
            <a:endParaRPr lang="en-US" altLang="zh-TW" baseline="0"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7</a:t>
            </a:fld>
            <a:endParaRPr lang="zh-TW" altLang="en-US"/>
          </a:p>
        </p:txBody>
      </p:sp>
    </p:spTree>
    <p:extLst>
      <p:ext uri="{BB962C8B-B14F-4D97-AF65-F5344CB8AC3E}">
        <p14:creationId xmlns:p14="http://schemas.microsoft.com/office/powerpoint/2010/main" val="230655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First, we apply the QP structure to the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vocoder. </a:t>
            </a:r>
          </a:p>
          <a:p>
            <a:r>
              <a:rPr lang="en-US" sz="1200" kern="1200" dirty="0" smtClean="0">
                <a:solidFill>
                  <a:schemeClr val="tx1"/>
                </a:solidFill>
                <a:effectLst/>
                <a:latin typeface="+mn-lt"/>
                <a:ea typeface="+mn-ea"/>
                <a:cs typeface="+mn-cs"/>
              </a:rPr>
              <a:t>The block diagram of </a:t>
            </a:r>
            <a:r>
              <a:rPr lang="en-US" sz="1200" kern="1200" dirty="0" err="1" smtClean="0">
                <a:solidFill>
                  <a:schemeClr val="tx1"/>
                </a:solidFill>
                <a:effectLst/>
                <a:latin typeface="+mn-lt"/>
                <a:ea typeface="+mn-ea"/>
                <a:cs typeface="+mn-cs"/>
              </a:rPr>
              <a:t>QPNet</a:t>
            </a:r>
            <a:r>
              <a:rPr lang="en-US" sz="1200" kern="1200" dirty="0" smtClean="0">
                <a:solidFill>
                  <a:schemeClr val="tx1"/>
                </a:solidFill>
                <a:effectLst/>
                <a:latin typeface="+mn-lt"/>
                <a:ea typeface="+mn-ea"/>
                <a:cs typeface="+mn-cs"/>
              </a:rPr>
              <a:t> is shown in this figure. </a:t>
            </a:r>
          </a:p>
          <a:p>
            <a:r>
              <a:rPr lang="en-US" sz="1200" kern="1200" dirty="0" smtClean="0">
                <a:solidFill>
                  <a:schemeClr val="tx1"/>
                </a:solidFill>
                <a:effectLst/>
                <a:latin typeface="+mn-lt"/>
                <a:ea typeface="+mn-ea"/>
                <a:cs typeface="+mn-cs"/>
              </a:rPr>
              <a:t>The main difference from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is that </a:t>
            </a:r>
            <a:r>
              <a:rPr lang="en-US" sz="1200" kern="1200" dirty="0" err="1" smtClean="0">
                <a:solidFill>
                  <a:schemeClr val="tx1"/>
                </a:solidFill>
                <a:effectLst/>
                <a:latin typeface="+mn-lt"/>
                <a:ea typeface="+mn-ea"/>
                <a:cs typeface="+mn-cs"/>
              </a:rPr>
              <a:t>QPNet</a:t>
            </a:r>
            <a:r>
              <a:rPr lang="en-US" sz="1200" kern="1200" dirty="0" smtClean="0">
                <a:solidFill>
                  <a:schemeClr val="tx1"/>
                </a:solidFill>
                <a:effectLst/>
                <a:latin typeface="+mn-lt"/>
                <a:ea typeface="+mn-ea"/>
                <a:cs typeface="+mn-cs"/>
              </a:rPr>
              <a:t> replaces several fixed blocks of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with the proposed adaptive blocks to improve its pitch controllability and modeling efficiency. </a:t>
            </a:r>
          </a:p>
          <a:p>
            <a:r>
              <a:rPr lang="en-US" sz="1200" kern="1200" dirty="0" smtClean="0">
                <a:solidFill>
                  <a:schemeClr val="tx1"/>
                </a:solidFill>
                <a:effectLst/>
                <a:latin typeface="+mn-lt"/>
                <a:ea typeface="+mn-ea"/>
                <a:cs typeface="+mn-cs"/>
              </a:rPr>
              <a:t>With the proposed QP structure, </a:t>
            </a:r>
            <a:r>
              <a:rPr lang="en-US" sz="1200" kern="1200" dirty="0" err="1" smtClean="0">
                <a:solidFill>
                  <a:schemeClr val="tx1"/>
                </a:solidFill>
                <a:effectLst/>
                <a:latin typeface="+mn-lt"/>
                <a:ea typeface="+mn-ea"/>
                <a:cs typeface="+mn-cs"/>
              </a:rPr>
              <a:t>QPNet</a:t>
            </a:r>
            <a:r>
              <a:rPr lang="en-US" sz="1200" kern="1200" dirty="0" smtClean="0">
                <a:solidFill>
                  <a:schemeClr val="tx1"/>
                </a:solidFill>
                <a:effectLst/>
                <a:latin typeface="+mn-lt"/>
                <a:ea typeface="+mn-ea"/>
                <a:cs typeface="+mn-cs"/>
              </a:rPr>
              <a:t> achieves similar speech quality and higher pitch accuracy than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while the model size is halved of that of </a:t>
            </a:r>
            <a:r>
              <a:rPr lang="en-US" sz="1200" kern="1200" dirty="0" err="1" smtClean="0">
                <a:solidFill>
                  <a:schemeClr val="tx1"/>
                </a:solidFill>
                <a:effectLst/>
                <a:latin typeface="+mn-lt"/>
                <a:ea typeface="+mn-ea"/>
                <a:cs typeface="+mn-cs"/>
              </a:rPr>
              <a:t>WaveNet</a:t>
            </a:r>
            <a:r>
              <a:rPr lang="en-US" sz="1200" kern="1200" dirty="0" smtClean="0">
                <a:solidFill>
                  <a:schemeClr val="tx1"/>
                </a:solidFill>
                <a:effectLst/>
                <a:latin typeface="+mn-lt"/>
                <a:ea typeface="+mn-ea"/>
                <a:cs typeface="+mn-cs"/>
              </a:rPr>
              <a:t>. However, although the model size is reduced by 50%, it is still large. </a:t>
            </a:r>
          </a:p>
          <a:p>
            <a:r>
              <a:rPr lang="en-US" sz="1200" kern="1200" dirty="0" smtClean="0">
                <a:solidFill>
                  <a:schemeClr val="tx1"/>
                </a:solidFill>
                <a:effectLst/>
                <a:latin typeface="+mn-lt"/>
                <a:ea typeface="+mn-ea"/>
                <a:cs typeface="+mn-cs"/>
              </a:rPr>
              <a:t>The large network and AR-mechanism make the generation is still far away from real-time.</a:t>
            </a:r>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8</a:t>
            </a:fld>
            <a:endParaRPr lang="zh-TW" altLang="en-US"/>
          </a:p>
        </p:txBody>
      </p:sp>
    </p:spTree>
    <p:extLst>
      <p:ext uri="{BB962C8B-B14F-4D97-AF65-F5344CB8AC3E}">
        <p14:creationId xmlns:p14="http://schemas.microsoft.com/office/powerpoint/2010/main" val="2273175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0C097453-A705-4DBC-9AE5-2FD26C0252BF}" type="datetime1">
              <a:rPr lang="zh-TW" altLang="en-US" smtClean="0"/>
              <a:t>2020/10/12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31319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8D72B59-C38A-40A2-9632-ED4E3F8D3CE4}" type="datetime1">
              <a:rPr lang="zh-TW" altLang="en-US" smtClean="0"/>
              <a:t>2020/10/12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1166873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E4BD829E-E131-485A-8D9E-D196E277601A}" type="datetime1">
              <a:rPr lang="zh-TW" altLang="en-US" smtClean="0"/>
              <a:t>2020/10/12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3576357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E8E359BD-490D-44F2-B717-49369A4F6A81}" type="datetime1">
              <a:rPr lang="zh-TW" altLang="en-US" smtClean="0"/>
              <a:t>2020/10/12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ECD2910-5291-4215-A14B-1E9C42171ABB}" type="slidenum">
              <a:rPr lang="zh-TW" altLang="en-US" smtClean="0"/>
              <a:pPr/>
              <a:t>‹#›</a:t>
            </a:fld>
            <a:endParaRPr lang="zh-TW" altLang="en-US" dirty="0"/>
          </a:p>
        </p:txBody>
      </p:sp>
    </p:spTree>
    <p:extLst>
      <p:ext uri="{BB962C8B-B14F-4D97-AF65-F5344CB8AC3E}">
        <p14:creationId xmlns:p14="http://schemas.microsoft.com/office/powerpoint/2010/main" val="3447136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7E56463-9C4A-4355-863A-640A540655CB}" type="datetime1">
              <a:rPr lang="zh-TW" altLang="en-US" smtClean="0"/>
              <a:t>2020/10/12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1844180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0C23B206-EAD6-45E3-A159-51EB1E48AE15}" type="datetime1">
              <a:rPr lang="zh-TW" altLang="en-US" smtClean="0"/>
              <a:t>2020/10/12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288323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E6FBB415-F39F-41E2-8DF1-6EE1E686450B}" type="datetime1">
              <a:rPr lang="zh-TW" altLang="en-US" smtClean="0"/>
              <a:t>2020/10/12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3836505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A4F9866A-80EC-40B2-9470-F517F2E14193}" type="datetime1">
              <a:rPr lang="zh-TW" altLang="en-US" smtClean="0"/>
              <a:t>2020/10/12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38096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3F810D-60FA-441A-B321-DFF531FD20B7}" type="datetime1">
              <a:rPr lang="zh-TW" altLang="en-US" smtClean="0"/>
              <a:t>2020/10/12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1707975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DDB8D6E-2362-4882-8450-86FDD6BA8424}" type="datetime1">
              <a:rPr lang="zh-TW" altLang="en-US" smtClean="0"/>
              <a:t>2020/10/12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22160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DBF0A8E5-A9BB-4CF2-9DCF-EAA45EEFA751}" type="datetime1">
              <a:rPr lang="zh-TW" altLang="en-US" smtClean="0"/>
              <a:t>2020/10/12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2816399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292963-013B-48EB-83C9-12B4EA2F63C6}" type="datetime1">
              <a:rPr lang="zh-TW" altLang="en-US" smtClean="0"/>
              <a:t>2020/10/12</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36658281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notesSlide" Target="../notesSlides/notesSlide12.xml"/><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8.wav"/><Relationship Id="rId7" Type="http://schemas.openxmlformats.org/officeDocument/2006/relationships/image" Target="../media/image15.emf"/><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audio" Target="../media/media8.wav"/></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bigpon.github.io/QuasiPeriodicParallelWaveGAN_demo/" TargetMode="External"/><Relationship Id="rId7"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bigpon.github.io/CycleNeuralPostFilter_demo/" TargetMode="External"/><Relationship Id="rId5" Type="http://schemas.openxmlformats.org/officeDocument/2006/relationships/hyperlink" Target="https://bigpon.github.io/LpcConstrainedWaveNet_demo/" TargetMode="External"/><Relationship Id="rId4" Type="http://schemas.openxmlformats.org/officeDocument/2006/relationships/hyperlink" Target="https://bigpon.github.io/QuasiPeriodicWaveNet_demo/" TargetMode="Externa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28.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2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microsoft.com/office/2007/relationships/media" Target="../media/media10.wav"/><Relationship Id="rId7"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audio" Target="../media/media11.wav"/><Relationship Id="rId5" Type="http://schemas.microsoft.com/office/2007/relationships/media" Target="../media/media11.wav"/><Relationship Id="rId10" Type="http://schemas.openxmlformats.org/officeDocument/2006/relationships/image" Target="../media/image6.png"/><Relationship Id="rId4" Type="http://schemas.openxmlformats.org/officeDocument/2006/relationships/audio" Target="../media/media10.wav"/><Relationship Id="rId9" Type="http://schemas.openxmlformats.org/officeDocument/2006/relationships/image" Target="../media/image42.png"/></Relationships>
</file>

<file path=ppt/slides/_rels/slide35.xml.rels><?xml version="1.0" encoding="UTF-8" standalone="yes"?>
<Relationships xmlns="http://schemas.openxmlformats.org/package/2006/relationships"><Relationship Id="rId8" Type="http://schemas.openxmlformats.org/officeDocument/2006/relationships/audio" Target="../media/media14.wav"/><Relationship Id="rId13" Type="http://schemas.openxmlformats.org/officeDocument/2006/relationships/image" Target="../media/image43.png"/><Relationship Id="rId3" Type="http://schemas.microsoft.com/office/2007/relationships/media" Target="../media/media9.wav"/><Relationship Id="rId7" Type="http://schemas.microsoft.com/office/2007/relationships/media" Target="../media/media14.wav"/><Relationship Id="rId12" Type="http://schemas.openxmlformats.org/officeDocument/2006/relationships/notesSlide" Target="../notesSlides/notesSlide35.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audio" Target="../media/media13.wav"/><Relationship Id="rId11" Type="http://schemas.openxmlformats.org/officeDocument/2006/relationships/slideLayout" Target="../slideLayouts/slideLayout2.xml"/><Relationship Id="rId5" Type="http://schemas.microsoft.com/office/2007/relationships/media" Target="../media/media13.wav"/><Relationship Id="rId10" Type="http://schemas.openxmlformats.org/officeDocument/2006/relationships/audio" Target="../media/media15.wav"/><Relationship Id="rId4" Type="http://schemas.openxmlformats.org/officeDocument/2006/relationships/audio" Target="../media/media9.wav"/><Relationship Id="rId9" Type="http://schemas.microsoft.com/office/2007/relationships/media" Target="../media/media15.wav"/><Relationship Id="rId1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image" Target="../media/image6.png"/><Relationship Id="rId3" Type="http://schemas.microsoft.com/office/2007/relationships/media" Target="../media/media2.wav"/><Relationship Id="rId7" Type="http://schemas.microsoft.com/office/2007/relationships/media" Target="../media/media4.wav"/><Relationship Id="rId12" Type="http://schemas.openxmlformats.org/officeDocument/2006/relationships/notesSlide" Target="../notesSlides/notesSlide6.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slideLayout" Target="../slideLayouts/slideLayout2.xml"/><Relationship Id="rId5" Type="http://schemas.microsoft.com/office/2007/relationships/media" Target="../media/media3.wav"/><Relationship Id="rId10" Type="http://schemas.openxmlformats.org/officeDocument/2006/relationships/audio" Target="../media/media5.wav"/><Relationship Id="rId4" Type="http://schemas.openxmlformats.org/officeDocument/2006/relationships/audio" Target="../media/media2.wav"/><Relationship Id="rId9" Type="http://schemas.microsoft.com/office/2007/relationships/media" Target="../media/media5.wav"/></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71170" y="1558629"/>
            <a:ext cx="9841728" cy="2615929"/>
          </a:xfrm>
        </p:spPr>
        <p:txBody>
          <a:bodyPr anchor="ctr">
            <a:noAutofit/>
          </a:bodyPr>
          <a:lstStyle/>
          <a:p>
            <a:pPr>
              <a:spcBef>
                <a:spcPts val="0"/>
              </a:spcBef>
            </a:pPr>
            <a:r>
              <a:rPr lang="en-US" altLang="ja-JP" sz="4000" b="1" dirty="0" smtClean="0"/>
              <a:t>Neural </a:t>
            </a:r>
            <a:r>
              <a:rPr lang="en-US" altLang="ja-JP" sz="4000" b="1" dirty="0"/>
              <a:t>Speech Waveform </a:t>
            </a:r>
            <a:r>
              <a:rPr lang="en-US" altLang="ja-JP" sz="4000" b="1" dirty="0" smtClean="0"/>
              <a:t>Generation</a:t>
            </a:r>
            <a:endParaRPr kumimoji="1" lang="ja-JP" altLang="en-US" sz="2000" b="1" dirty="0"/>
          </a:p>
        </p:txBody>
      </p:sp>
      <p:sp>
        <p:nvSpPr>
          <p:cNvPr id="3" name="サブタイトル 2"/>
          <p:cNvSpPr>
            <a:spLocks noGrp="1"/>
          </p:cNvSpPr>
          <p:nvPr>
            <p:ph type="subTitle" idx="1"/>
          </p:nvPr>
        </p:nvSpPr>
        <p:spPr>
          <a:xfrm>
            <a:off x="2340104" y="4174558"/>
            <a:ext cx="7503861" cy="2035036"/>
          </a:xfrm>
        </p:spPr>
        <p:txBody>
          <a:bodyPr anchor="ctr">
            <a:noAutofit/>
          </a:bodyPr>
          <a:lstStyle/>
          <a:p>
            <a:r>
              <a:rPr kumimoji="1" lang="en-US" altLang="ja-JP" sz="2000" b="1" dirty="0">
                <a:latin typeface="Century Gothic" panose="020B0502020202020204" pitchFamily="34" charset="0"/>
              </a:rPr>
              <a:t>Yi-</a:t>
            </a:r>
            <a:r>
              <a:rPr kumimoji="1" lang="en-US" altLang="ja-JP" sz="2000" b="1" dirty="0" err="1">
                <a:latin typeface="Century Gothic" panose="020B0502020202020204" pitchFamily="34" charset="0"/>
              </a:rPr>
              <a:t>Chiao</a:t>
            </a:r>
            <a:r>
              <a:rPr kumimoji="1" lang="en-US" altLang="ja-JP" sz="2000" b="1" dirty="0">
                <a:latin typeface="Century Gothic" panose="020B0502020202020204" pitchFamily="34" charset="0"/>
              </a:rPr>
              <a:t> Wu</a:t>
            </a:r>
          </a:p>
          <a:p>
            <a:pPr>
              <a:lnSpc>
                <a:spcPct val="120000"/>
              </a:lnSpc>
            </a:pPr>
            <a:r>
              <a:rPr kumimoji="1" lang="en-US" altLang="ja-JP" sz="2000" b="1" dirty="0">
                <a:latin typeface="Century Gothic" panose="020B0502020202020204" pitchFamily="34" charset="0"/>
              </a:rPr>
              <a:t>Toda Lab, Nagoya University, Japan</a:t>
            </a:r>
          </a:p>
        </p:txBody>
      </p:sp>
      <p:pic>
        <p:nvPicPr>
          <p:cNvPr id="8" name="Picture 2" descr="https://upload.wikimedia.org/wikipedia/en/0/0e/Logon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3965" y="5288271"/>
            <a:ext cx="1344120" cy="921323"/>
          </a:xfrm>
          <a:prstGeom prst="rect">
            <a:avLst/>
          </a:prstGeom>
          <a:noFill/>
          <a:extLst>
            <a:ext uri="{909E8E84-426E-40DD-AFC4-6F175D3DCCD1}">
              <a14:hiddenFill xmlns:a14="http://schemas.microsoft.com/office/drawing/2010/main">
                <a:solidFill>
                  <a:srgbClr val="FFFFFF"/>
                </a:solidFill>
              </a14:hiddenFill>
            </a:ext>
          </a:extLst>
        </p:spPr>
      </p:pic>
      <p:sp>
        <p:nvSpPr>
          <p:cNvPr id="9" name="サブタイトル 2"/>
          <p:cNvSpPr txBox="1">
            <a:spLocks/>
          </p:cNvSpPr>
          <p:nvPr/>
        </p:nvSpPr>
        <p:spPr>
          <a:xfrm>
            <a:off x="8434316" y="825601"/>
            <a:ext cx="2753769" cy="352349"/>
          </a:xfrm>
          <a:prstGeom prst="rect">
            <a:avLst/>
          </a:prstGeom>
          <a:effectLst/>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kumimoji="1"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kumimoji="1"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kumimoji="1"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nSpc>
                <a:spcPct val="150000"/>
              </a:lnSpc>
            </a:pPr>
            <a:r>
              <a:rPr lang="en-US" altLang="ja-JP" sz="1800" dirty="0">
                <a:ln>
                  <a:noFill/>
                </a:ln>
                <a:effectLst/>
              </a:rPr>
              <a:t>				</a:t>
            </a:r>
            <a:r>
              <a:rPr lang="en-US" altLang="ja-JP" sz="1800" dirty="0">
                <a:ln>
                  <a:noFill/>
                </a:ln>
                <a:effectLst/>
                <a:latin typeface="Century Gothic" panose="020B0502020202020204" pitchFamily="34" charset="0"/>
              </a:rPr>
              <a:t>[2020]</a:t>
            </a:r>
            <a:endParaRPr lang="ja-JP" altLang="en-US" sz="1800" dirty="0">
              <a:ln>
                <a:noFill/>
              </a:ln>
              <a:effectLst/>
              <a:latin typeface="Century Gothic" panose="020B0502020202020204" pitchFamily="34" charset="0"/>
            </a:endParaRPr>
          </a:p>
        </p:txBody>
      </p:sp>
    </p:spTree>
    <p:extLst>
      <p:ext uri="{BB962C8B-B14F-4D97-AF65-F5344CB8AC3E}">
        <p14:creationId xmlns:p14="http://schemas.microsoft.com/office/powerpoint/2010/main" val="423757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solidFill>
                  <a:prstClr val="black"/>
                </a:solidFill>
                <a:latin typeface="Calibri" panose="020F0502020204030204"/>
              </a:rPr>
              <a:t>QPPWG </a:t>
            </a:r>
            <a:r>
              <a:rPr lang="en-US" altLang="zh-TW" sz="2000" dirty="0">
                <a:solidFill>
                  <a:prstClr val="black"/>
                </a:solidFill>
                <a:latin typeface="Calibri" panose="020F0502020204030204"/>
              </a:rPr>
              <a:t>[Y.-C. Wu+, 2020]</a:t>
            </a:r>
            <a:endParaRPr lang="zh-TW" altLang="en-US" sz="2000" b="1" dirty="0"/>
          </a:p>
        </p:txBody>
      </p:sp>
      <p:sp>
        <p:nvSpPr>
          <p:cNvPr id="3" name="內容版面配置區 2"/>
          <p:cNvSpPr>
            <a:spLocks noGrp="1"/>
          </p:cNvSpPr>
          <p:nvPr>
            <p:ph idx="1"/>
          </p:nvPr>
        </p:nvSpPr>
        <p:spPr/>
        <p:txBody>
          <a:bodyPr>
            <a:normAutofit/>
          </a:bodyPr>
          <a:lstStyle/>
          <a:p>
            <a:r>
              <a:rPr lang="en-US" altLang="zh-TW" dirty="0" smtClean="0"/>
              <a:t>Apply the QP structure to the </a:t>
            </a:r>
            <a:r>
              <a:rPr lang="en-US" altLang="zh-TW" b="1" dirty="0" smtClean="0"/>
              <a:t>generator</a:t>
            </a:r>
            <a:r>
              <a:rPr lang="en-US" altLang="zh-TW" dirty="0" smtClean="0"/>
              <a:t> of PWG</a:t>
            </a:r>
          </a:p>
          <a:p>
            <a:r>
              <a:rPr lang="en-US" altLang="zh-TW" dirty="0" smtClean="0"/>
              <a:t>Inherit from PWG</a:t>
            </a:r>
          </a:p>
          <a:p>
            <a:pPr lvl="1"/>
            <a:r>
              <a:rPr lang="en-US" altLang="zh-TW" dirty="0"/>
              <a:t>M</a:t>
            </a:r>
            <a:r>
              <a:rPr lang="en-US" altLang="zh-TW" dirty="0" smtClean="0"/>
              <a:t>ulti-resolution STFT</a:t>
            </a:r>
            <a:endParaRPr lang="en-US" altLang="zh-TW" dirty="0"/>
          </a:p>
          <a:p>
            <a:pPr lvl="1"/>
            <a:r>
              <a:rPr lang="en-US" altLang="zh-TW" dirty="0" smtClean="0"/>
              <a:t>Discriminator </a:t>
            </a:r>
          </a:p>
          <a:p>
            <a:r>
              <a:rPr lang="en-US" altLang="zh-TW" dirty="0" smtClean="0"/>
              <a:t>Differences w/ </a:t>
            </a:r>
            <a:r>
              <a:rPr lang="en-US" altLang="zh-TW" dirty="0" err="1" smtClean="0"/>
              <a:t>QPNet</a:t>
            </a:r>
            <a:endParaRPr lang="en-US" altLang="zh-TW" dirty="0" smtClean="0"/>
          </a:p>
          <a:p>
            <a:pPr lvl="1"/>
            <a:r>
              <a:rPr lang="en-US" altLang="zh-TW" dirty="0" smtClean="0"/>
              <a:t>Non-AR</a:t>
            </a:r>
          </a:p>
          <a:p>
            <a:pPr lvl="1"/>
            <a:r>
              <a:rPr lang="en-US" altLang="zh-TW" dirty="0" smtClean="0"/>
              <a:t>Gaussian noise input</a:t>
            </a:r>
          </a:p>
          <a:p>
            <a:pPr lvl="1"/>
            <a:r>
              <a:rPr lang="en-US" altLang="zh-TW" dirty="0" smtClean="0"/>
              <a:t>Raw waveform output</a:t>
            </a:r>
          </a:p>
          <a:p>
            <a:pPr lvl="1"/>
            <a:r>
              <a:rPr lang="en-US" altLang="zh-TW" dirty="0" smtClean="0"/>
              <a:t>1/20 model size</a:t>
            </a: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9</a:t>
            </a:fld>
            <a:endParaRPr lang="zh-TW" altLang="en-US"/>
          </a:p>
        </p:txBody>
      </p:sp>
      <p:sp>
        <p:nvSpPr>
          <p:cNvPr id="17" name="Rectangle 8"/>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圖片 8"/>
          <p:cNvPicPr>
            <a:picLocks noChangeAspect="1"/>
          </p:cNvPicPr>
          <p:nvPr/>
        </p:nvPicPr>
        <p:blipFill>
          <a:blip r:embed="rId3"/>
          <a:stretch>
            <a:fillRect/>
          </a:stretch>
        </p:blipFill>
        <p:spPr>
          <a:xfrm>
            <a:off x="8591551" y="1844025"/>
            <a:ext cx="2762249" cy="4332938"/>
          </a:xfrm>
          <a:prstGeom prst="rect">
            <a:avLst/>
          </a:prstGeom>
        </p:spPr>
      </p:pic>
      <p:sp>
        <p:nvSpPr>
          <p:cNvPr id="10" name="矩形 9"/>
          <p:cNvSpPr/>
          <p:nvPr/>
        </p:nvSpPr>
        <p:spPr>
          <a:xfrm>
            <a:off x="9001654" y="1915818"/>
            <a:ext cx="2352146" cy="6891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9001654" y="2876108"/>
            <a:ext cx="2352146" cy="10207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p:cNvSpPr/>
          <p:nvPr/>
        </p:nvSpPr>
        <p:spPr>
          <a:xfrm>
            <a:off x="9001654" y="4832498"/>
            <a:ext cx="2352146" cy="8892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9001654" y="3915233"/>
            <a:ext cx="2352145" cy="737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58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8"/>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0" grpId="1" animBg="1"/>
      <p:bldP spid="8" grpId="0" animBg="1"/>
      <p:bldP spid="8" grpId="1" animBg="1"/>
      <p:bldP spid="7" grpId="0" animBg="1"/>
      <p:bldP spid="7" grpId="1" animBg="1"/>
      <p:bldP spid="11" grpId="0" animBg="1"/>
      <p:bldP spid="1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825625"/>
            <a:ext cx="10421204" cy="4351338"/>
          </a:xfrm>
        </p:spPr>
        <p:txBody>
          <a:bodyPr>
            <a:normAutofit/>
          </a:bodyPr>
          <a:lstStyle/>
          <a:p>
            <a:r>
              <a:rPr lang="en-US" altLang="zh-TW" dirty="0" err="1" smtClean="0"/>
              <a:t>WaveNet</a:t>
            </a:r>
            <a:r>
              <a:rPr lang="en-US" altLang="zh-TW" dirty="0" smtClean="0"/>
              <a:t> and PWG directly model </a:t>
            </a:r>
            <a:r>
              <a:rPr lang="en-US" altLang="zh-TW" dirty="0"/>
              <a:t>speech </a:t>
            </a:r>
            <a:r>
              <a:rPr lang="en-US" altLang="zh-TW" dirty="0" smtClean="0"/>
              <a:t>waveform</a:t>
            </a:r>
          </a:p>
          <a:p>
            <a:pPr lvl="1"/>
            <a:r>
              <a:rPr lang="en-US" altLang="zh-TW" dirty="0" smtClean="0"/>
              <a:t>Vulnerable to prediction errors</a:t>
            </a:r>
            <a:endParaRPr lang="en-US" altLang="zh-TW" dirty="0"/>
          </a:p>
          <a:p>
            <a:pPr lvl="1"/>
            <a:r>
              <a:rPr lang="en-US" altLang="zh-TW" dirty="0"/>
              <a:t>Few prediction errors cause markedly </a:t>
            </a:r>
            <a:r>
              <a:rPr lang="en-US" altLang="zh-TW" b="1" dirty="0" smtClean="0">
                <a:solidFill>
                  <a:srgbClr val="C00000"/>
                </a:solidFill>
              </a:rPr>
              <a:t>discontinuity</a:t>
            </a:r>
            <a:endParaRPr lang="en-US" altLang="zh-TW" dirty="0"/>
          </a:p>
          <a:p>
            <a:pPr lvl="1"/>
            <a:r>
              <a:rPr lang="en-US" altLang="zh-TW" dirty="0"/>
              <a:t>Significant perceptual degradation</a:t>
            </a:r>
          </a:p>
        </p:txBody>
      </p:sp>
      <p:pic>
        <p:nvPicPr>
          <p:cNvPr id="5" name="圖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7847" y="3754875"/>
            <a:ext cx="6136306" cy="2422088"/>
          </a:xfrm>
          <a:prstGeom prst="rect">
            <a:avLst/>
          </a:prstGeom>
        </p:spPr>
      </p:pic>
      <p:sp>
        <p:nvSpPr>
          <p:cNvPr id="2" name="標題 1"/>
          <p:cNvSpPr>
            <a:spLocks noGrp="1"/>
          </p:cNvSpPr>
          <p:nvPr>
            <p:ph type="title"/>
          </p:nvPr>
        </p:nvSpPr>
        <p:spPr/>
        <p:txBody>
          <a:bodyPr/>
          <a:lstStyle/>
          <a:p>
            <a:pPr algn="ctr"/>
            <a:r>
              <a:rPr lang="en-US" altLang="zh-TW" b="1" dirty="0" smtClean="0">
                <a:latin typeface="+mn-lt"/>
              </a:rPr>
              <a:t>Collapsed Speech</a:t>
            </a:r>
            <a:endParaRPr lang="zh-TW" altLang="en-US" b="1" dirty="0">
              <a:latin typeface="+mn-lt"/>
            </a:endParaRP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10</a:t>
            </a:fld>
            <a:endParaRPr lang="zh-TW" altLang="en-US"/>
          </a:p>
        </p:txBody>
      </p:sp>
      <p:sp>
        <p:nvSpPr>
          <p:cNvPr id="10" name="矩形 9"/>
          <p:cNvSpPr/>
          <p:nvPr/>
        </p:nvSpPr>
        <p:spPr>
          <a:xfrm>
            <a:off x="5636857" y="3840479"/>
            <a:ext cx="3479434" cy="461665"/>
          </a:xfrm>
          <a:prstGeom prst="rect">
            <a:avLst/>
          </a:prstGeom>
          <a:noFill/>
        </p:spPr>
        <p:txBody>
          <a:bodyPr wrap="square" lIns="91440" tIns="45720" rIns="91440" bIns="45720">
            <a:spAutoFit/>
          </a:bodyPr>
          <a:lstStyle/>
          <a:p>
            <a:pPr algn="ctr"/>
            <a:r>
              <a:rPr lang="en-US" altLang="zh-TW" sz="2400" b="1" dirty="0" smtClean="0">
                <a:ln w="0"/>
                <a:solidFill>
                  <a:srgbClr val="C00000"/>
                </a:solidFill>
              </a:rPr>
              <a:t>Collapsed speech</a:t>
            </a:r>
            <a:endParaRPr lang="zh-TW" altLang="en-US" sz="2400" b="1" dirty="0">
              <a:ln w="0"/>
              <a:solidFill>
                <a:srgbClr val="C00000"/>
              </a:solidFill>
            </a:endParaRPr>
          </a:p>
        </p:txBody>
      </p:sp>
      <p:sp>
        <p:nvSpPr>
          <p:cNvPr id="16" name="矩形 15"/>
          <p:cNvSpPr/>
          <p:nvPr/>
        </p:nvSpPr>
        <p:spPr>
          <a:xfrm>
            <a:off x="5272124" y="3840479"/>
            <a:ext cx="364733" cy="201722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30018_CL">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279775" y="3840479"/>
            <a:ext cx="304800" cy="304800"/>
          </a:xfrm>
          <a:prstGeom prst="rect">
            <a:avLst/>
          </a:prstGeom>
        </p:spPr>
      </p:pic>
    </p:spTree>
    <p:extLst>
      <p:ext uri="{BB962C8B-B14F-4D97-AF65-F5344CB8AC3E}">
        <p14:creationId xmlns:p14="http://schemas.microsoft.com/office/powerpoint/2010/main" val="243261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11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Waveform Constraint: LPCDC </a:t>
            </a:r>
            <a:r>
              <a:rPr lang="en-US" altLang="zh-TW" sz="2000" dirty="0">
                <a:solidFill>
                  <a:prstClr val="black"/>
                </a:solidFill>
                <a:latin typeface="Calibri" panose="020F0502020204030204"/>
              </a:rPr>
              <a:t>[Y.-C. Wu+, 2018]</a:t>
            </a:r>
            <a:endParaRPr lang="zh-TW" altLang="en-US" sz="2000" b="1" dirty="0">
              <a:latin typeface="+mn-lt"/>
            </a:endParaRPr>
          </a:p>
        </p:txBody>
      </p:sp>
      <p:sp>
        <p:nvSpPr>
          <p:cNvPr id="3" name="內容版面配置區 2"/>
          <p:cNvSpPr>
            <a:spLocks noGrp="1"/>
          </p:cNvSpPr>
          <p:nvPr>
            <p:ph idx="1"/>
          </p:nvPr>
        </p:nvSpPr>
        <p:spPr/>
        <p:txBody>
          <a:bodyPr>
            <a:normAutofit/>
          </a:bodyPr>
          <a:lstStyle/>
          <a:p>
            <a:r>
              <a:rPr lang="en-US" altLang="zh-TW" dirty="0" smtClean="0"/>
              <a:t>Conventional vocoder outputs are usually stable</a:t>
            </a:r>
          </a:p>
          <a:p>
            <a:pPr lvl="1"/>
            <a:r>
              <a:rPr lang="en-US" altLang="zh-TW" dirty="0" smtClean="0"/>
              <a:t>Extract LPC of conventional-vocoder-generated speech as reference</a:t>
            </a:r>
          </a:p>
          <a:p>
            <a:r>
              <a:rPr lang="en-US" altLang="zh-TW" dirty="0" smtClean="0"/>
              <a:t>LPC distribution constraint (LPCDC)</a:t>
            </a:r>
          </a:p>
          <a:p>
            <a:pPr lvl="1"/>
            <a:r>
              <a:rPr lang="en-US" altLang="zh-TW" dirty="0" smtClean="0"/>
              <a:t>Gaussian distribution </a:t>
            </a:r>
          </a:p>
          <a:p>
            <a:pPr lvl="1"/>
            <a:r>
              <a:rPr lang="en-US" altLang="zh-TW" dirty="0" smtClean="0"/>
              <a:t>Mean: LPC predict value</a:t>
            </a:r>
          </a:p>
          <a:p>
            <a:pPr lvl="1"/>
            <a:r>
              <a:rPr lang="en-US" altLang="zh-TW" dirty="0" smtClean="0"/>
              <a:t>Variance: variance of prediction errors</a:t>
            </a:r>
          </a:p>
          <a:p>
            <a:endParaRPr lang="en-US" altLang="zh-TW" dirty="0" smtClean="0"/>
          </a:p>
        </p:txBody>
      </p:sp>
      <p:sp>
        <p:nvSpPr>
          <p:cNvPr id="4" name="投影片編號版面配置區 3"/>
          <p:cNvSpPr>
            <a:spLocks noGrp="1"/>
          </p:cNvSpPr>
          <p:nvPr>
            <p:ph type="sldNum" sz="quarter" idx="12"/>
          </p:nvPr>
        </p:nvSpPr>
        <p:spPr/>
        <p:txBody>
          <a:bodyPr/>
          <a:lstStyle/>
          <a:p>
            <a:fld id="{CECD2910-5291-4215-A14B-1E9C42171ABB}" type="slidenum">
              <a:rPr lang="zh-TW" altLang="en-US" smtClean="0"/>
              <a:pPr/>
              <a:t>11</a:t>
            </a:fld>
            <a:endParaRPr lang="zh-TW" altLang="en-US" dirty="0"/>
          </a:p>
        </p:txBody>
      </p:sp>
      <p:sp>
        <p:nvSpPr>
          <p:cNvPr id="12" name="Rectangle 8"/>
          <p:cNvSpPr>
            <a:spLocks noChangeArrowheads="1"/>
          </p:cNvSpPr>
          <p:nvPr/>
        </p:nvSpPr>
        <p:spPr bwMode="auto">
          <a:xfrm>
            <a:off x="2503715" y="355457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3" name="物件 12"/>
          <p:cNvGraphicFramePr>
            <a:graphicFrameLocks noChangeAspect="1"/>
          </p:cNvGraphicFramePr>
          <p:nvPr>
            <p:extLst>
              <p:ext uri="{D42A27DB-BD31-4B8C-83A1-F6EECF244321}">
                <p14:modId xmlns:p14="http://schemas.microsoft.com/office/powerpoint/2010/main" val="2585336991"/>
              </p:ext>
            </p:extLst>
          </p:nvPr>
        </p:nvGraphicFramePr>
        <p:xfrm>
          <a:off x="1663854" y="4393196"/>
          <a:ext cx="3099215" cy="438160"/>
        </p:xfrm>
        <a:graphic>
          <a:graphicData uri="http://schemas.openxmlformats.org/presentationml/2006/ole">
            <mc:AlternateContent xmlns:mc="http://schemas.openxmlformats.org/markup-compatibility/2006">
              <mc:Choice xmlns:v="urn:schemas-microsoft-com:vml" Requires="v">
                <p:oleObj spid="_x0000_s11494" name="Equation" r:id="rId4" imgW="3619440" imgH="482400" progId="Equation.DSMT4">
                  <p:embed/>
                </p:oleObj>
              </mc:Choice>
              <mc:Fallback>
                <p:oleObj name="Equation" r:id="rId4" imgW="3619440" imgH="482400" progId="Equation.DSMT4">
                  <p:embed/>
                  <p:pic>
                    <p:nvPicPr>
                      <p:cNvPr id="13" name="物件 12"/>
                      <p:cNvPicPr>
                        <a:picLocks noChangeAspect="1" noChangeArrowheads="1"/>
                      </p:cNvPicPr>
                      <p:nvPr/>
                    </p:nvPicPr>
                    <p:blipFill>
                      <a:blip r:embed="rId5"/>
                      <a:srcRect/>
                      <a:stretch>
                        <a:fillRect/>
                      </a:stretch>
                    </p:blipFill>
                    <p:spPr bwMode="auto">
                      <a:xfrm>
                        <a:off x="1663854" y="4393196"/>
                        <a:ext cx="3099215" cy="438160"/>
                      </a:xfrm>
                      <a:prstGeom prst="rect">
                        <a:avLst/>
                      </a:prstGeom>
                      <a:noFill/>
                      <a:extLst/>
                    </p:spPr>
                  </p:pic>
                </p:oleObj>
              </mc:Fallback>
            </mc:AlternateContent>
          </a:graphicData>
        </a:graphic>
      </p:graphicFrame>
      <p:sp>
        <p:nvSpPr>
          <p:cNvPr id="14" name="Rectangle 10"/>
          <p:cNvSpPr>
            <a:spLocks noChangeArrowheads="1"/>
          </p:cNvSpPr>
          <p:nvPr/>
        </p:nvSpPr>
        <p:spPr bwMode="auto">
          <a:xfrm>
            <a:off x="2136984" y="5112430"/>
            <a:ext cx="162379" cy="27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TW" altLang="en-US"/>
          </a:p>
        </p:txBody>
      </p:sp>
      <p:graphicFrame>
        <p:nvGraphicFramePr>
          <p:cNvPr id="15" name="物件 14"/>
          <p:cNvGraphicFramePr>
            <a:graphicFrameLocks noChangeAspect="1"/>
          </p:cNvGraphicFramePr>
          <p:nvPr>
            <p:extLst>
              <p:ext uri="{D42A27DB-BD31-4B8C-83A1-F6EECF244321}">
                <p14:modId xmlns:p14="http://schemas.microsoft.com/office/powerpoint/2010/main" val="3002820242"/>
              </p:ext>
            </p:extLst>
          </p:nvPr>
        </p:nvGraphicFramePr>
        <p:xfrm>
          <a:off x="1663854" y="4966293"/>
          <a:ext cx="5528630" cy="560956"/>
        </p:xfrm>
        <a:graphic>
          <a:graphicData uri="http://schemas.openxmlformats.org/presentationml/2006/ole">
            <mc:AlternateContent xmlns:mc="http://schemas.openxmlformats.org/markup-compatibility/2006">
              <mc:Choice xmlns:v="urn:schemas-microsoft-com:vml" Requires="v">
                <p:oleObj spid="_x0000_s11495" name="Equation" r:id="rId6" imgW="6413400" imgH="622080" progId="Equation.DSMT4">
                  <p:embed/>
                </p:oleObj>
              </mc:Choice>
              <mc:Fallback>
                <p:oleObj name="Equation" r:id="rId6" imgW="6413400" imgH="622080" progId="Equation.DSMT4">
                  <p:embed/>
                  <p:pic>
                    <p:nvPicPr>
                      <p:cNvPr id="15" name="物件 14"/>
                      <p:cNvPicPr>
                        <a:picLocks noChangeAspect="1" noChangeArrowheads="1"/>
                      </p:cNvPicPr>
                      <p:nvPr/>
                    </p:nvPicPr>
                    <p:blipFill>
                      <a:blip r:embed="rId7"/>
                      <a:srcRect/>
                      <a:stretch>
                        <a:fillRect/>
                      </a:stretch>
                    </p:blipFill>
                    <p:spPr bwMode="auto">
                      <a:xfrm>
                        <a:off x="1663854" y="4966293"/>
                        <a:ext cx="5528630" cy="560956"/>
                      </a:xfrm>
                      <a:prstGeom prst="rect">
                        <a:avLst/>
                      </a:prstGeom>
                      <a:noFill/>
                      <a:extLst/>
                    </p:spPr>
                  </p:pic>
                </p:oleObj>
              </mc:Fallback>
            </mc:AlternateContent>
          </a:graphicData>
        </a:graphic>
      </p:graphicFrame>
      <p:sp>
        <p:nvSpPr>
          <p:cNvPr id="16" name="矩形 15"/>
          <p:cNvSpPr/>
          <p:nvPr/>
        </p:nvSpPr>
        <p:spPr>
          <a:xfrm>
            <a:off x="1663854" y="5034071"/>
            <a:ext cx="2555801" cy="4757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4251947" y="5034071"/>
            <a:ext cx="2940537" cy="475761"/>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1663854" y="5522232"/>
            <a:ext cx="2555801" cy="400110"/>
          </a:xfrm>
          <a:prstGeom prst="rect">
            <a:avLst/>
          </a:prstGeom>
          <a:noFill/>
        </p:spPr>
        <p:txBody>
          <a:bodyPr wrap="square" lIns="91440" tIns="45720" rIns="91440" bIns="45720">
            <a:spAutoFit/>
          </a:bodyPr>
          <a:lstStyle/>
          <a:p>
            <a:pPr algn="ctr"/>
            <a:r>
              <a:rPr lang="en-US" altLang="zh-TW" sz="2000" dirty="0" err="1">
                <a:ln w="0"/>
                <a:solidFill>
                  <a:srgbClr val="FF0000"/>
                </a:solidFill>
              </a:rPr>
              <a:t>WaveNet</a:t>
            </a:r>
            <a:r>
              <a:rPr lang="en-US" altLang="zh-TW" sz="2000" dirty="0">
                <a:ln w="0"/>
                <a:solidFill>
                  <a:srgbClr val="FF0000"/>
                </a:solidFill>
              </a:rPr>
              <a:t> output PMF</a:t>
            </a:r>
            <a:endParaRPr lang="zh-TW" altLang="en-US" sz="2000" dirty="0">
              <a:ln w="0"/>
              <a:solidFill>
                <a:srgbClr val="FF0000"/>
              </a:solidFill>
            </a:endParaRPr>
          </a:p>
        </p:txBody>
      </p:sp>
      <p:sp>
        <p:nvSpPr>
          <p:cNvPr id="19" name="矩形 18"/>
          <p:cNvSpPr/>
          <p:nvPr/>
        </p:nvSpPr>
        <p:spPr>
          <a:xfrm>
            <a:off x="4251947" y="5527249"/>
            <a:ext cx="2940536" cy="400110"/>
          </a:xfrm>
          <a:prstGeom prst="rect">
            <a:avLst/>
          </a:prstGeom>
          <a:noFill/>
        </p:spPr>
        <p:txBody>
          <a:bodyPr wrap="square" lIns="91440" tIns="45720" rIns="91440" bIns="45720">
            <a:spAutoFit/>
          </a:bodyPr>
          <a:lstStyle/>
          <a:p>
            <a:pPr algn="ctr"/>
            <a:r>
              <a:rPr lang="en-US" altLang="zh-TW" sz="2000" dirty="0">
                <a:ln w="0"/>
                <a:solidFill>
                  <a:schemeClr val="accent6">
                    <a:lumMod val="50000"/>
                  </a:schemeClr>
                </a:solidFill>
              </a:rPr>
              <a:t>LPCDC PMF</a:t>
            </a:r>
            <a:endParaRPr lang="zh-TW" altLang="en-US" sz="2000" dirty="0">
              <a:ln w="0"/>
              <a:solidFill>
                <a:schemeClr val="accent6">
                  <a:lumMod val="50000"/>
                </a:schemeClr>
              </a:solidFill>
            </a:endParaRPr>
          </a:p>
        </p:txBody>
      </p:sp>
      <p:pic>
        <p:nvPicPr>
          <p:cNvPr id="20" name="圖片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24775" y="3134535"/>
            <a:ext cx="4242799" cy="3042428"/>
          </a:xfrm>
          <a:prstGeom prst="rect">
            <a:avLst/>
          </a:prstGeom>
        </p:spPr>
      </p:pic>
    </p:spTree>
    <p:extLst>
      <p:ext uri="{BB962C8B-B14F-4D97-AF65-F5344CB8AC3E}">
        <p14:creationId xmlns:p14="http://schemas.microsoft.com/office/powerpoint/2010/main" val="107062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P spid="17" grpId="0" animBg="1"/>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Segmentally Detection: </a:t>
            </a:r>
            <a:r>
              <a:rPr lang="en-US" altLang="zh-TW" b="1" dirty="0" smtClean="0">
                <a:solidFill>
                  <a:prstClr val="black"/>
                </a:solidFill>
                <a:latin typeface="Calibri" panose="020F0502020204030204"/>
              </a:rPr>
              <a:t>CSSD </a:t>
            </a:r>
            <a:r>
              <a:rPr lang="en-US" altLang="zh-TW" sz="2000" dirty="0">
                <a:solidFill>
                  <a:prstClr val="black"/>
                </a:solidFill>
                <a:latin typeface="Calibri" panose="020F0502020204030204"/>
              </a:rPr>
              <a:t>[Y.-C. Wu+, 2018]</a:t>
            </a:r>
            <a:endParaRPr lang="zh-TW" altLang="en-US" sz="2000" b="1" dirty="0"/>
          </a:p>
        </p:txBody>
      </p:sp>
      <p:sp>
        <p:nvSpPr>
          <p:cNvPr id="3" name="內容版面配置區 2"/>
          <p:cNvSpPr>
            <a:spLocks noGrp="1"/>
          </p:cNvSpPr>
          <p:nvPr>
            <p:ph idx="1"/>
          </p:nvPr>
        </p:nvSpPr>
        <p:spPr>
          <a:xfrm>
            <a:off x="838200" y="1825625"/>
            <a:ext cx="10515600" cy="4351338"/>
          </a:xfrm>
        </p:spPr>
        <p:txBody>
          <a:bodyPr>
            <a:normAutofit/>
          </a:bodyPr>
          <a:lstStyle/>
          <a:p>
            <a:r>
              <a:rPr lang="en-US" altLang="zh-TW" dirty="0" smtClean="0"/>
              <a:t>Error propagation from conventional vocoder to </a:t>
            </a:r>
            <a:r>
              <a:rPr lang="en-US" altLang="zh-TW" dirty="0" err="1" smtClean="0"/>
              <a:t>WaveNet</a:t>
            </a:r>
            <a:endParaRPr lang="en-US" altLang="zh-TW" dirty="0" smtClean="0"/>
          </a:p>
          <a:p>
            <a:r>
              <a:rPr lang="en-US" altLang="zh-TW" dirty="0" err="1" smtClean="0"/>
              <a:t>Oversmoothing</a:t>
            </a:r>
            <a:r>
              <a:rPr lang="en-US" altLang="zh-TW" dirty="0" smtClean="0"/>
              <a:t> from LPCDC</a:t>
            </a:r>
          </a:p>
          <a:p>
            <a:r>
              <a:rPr lang="en-US" altLang="zh-TW" dirty="0" smtClean="0"/>
              <a:t>Collapsed speech segment detection</a:t>
            </a:r>
          </a:p>
          <a:p>
            <a:pPr lvl="1"/>
            <a:r>
              <a:rPr lang="en-US" altLang="zh-TW" dirty="0"/>
              <a:t>Collapsed </a:t>
            </a:r>
            <a:r>
              <a:rPr lang="en-US" altLang="zh-TW" dirty="0" smtClean="0"/>
              <a:t>speech occurs in a short segment</a:t>
            </a:r>
            <a:endParaRPr lang="en-US" altLang="zh-TW" b="1" dirty="0" smtClean="0"/>
          </a:p>
          <a:p>
            <a:pPr lvl="1"/>
            <a:r>
              <a:rPr lang="en-US" altLang="zh-TW" b="1" dirty="0" smtClean="0"/>
              <a:t>Segmentally </a:t>
            </a:r>
            <a:r>
              <a:rPr lang="en-US" altLang="zh-TW" dirty="0" smtClean="0"/>
              <a:t>detect</a:t>
            </a:r>
            <a:r>
              <a:rPr lang="en-US" altLang="zh-TW" b="1" dirty="0" smtClean="0"/>
              <a:t> </a:t>
            </a:r>
            <a:r>
              <a:rPr lang="en-US" altLang="zh-TW" dirty="0" smtClean="0"/>
              <a:t>collapsed speech</a:t>
            </a:r>
          </a:p>
          <a:p>
            <a:pPr lvl="1"/>
            <a:r>
              <a:rPr lang="en-US" altLang="zh-TW" dirty="0" smtClean="0"/>
              <a:t>Only apply LPCDC to the detected segments</a:t>
            </a:r>
          </a:p>
          <a:p>
            <a:pPr lvl="1"/>
            <a:endParaRPr lang="en-US" altLang="zh-TW" dirty="0" smtClean="0"/>
          </a:p>
          <a:p>
            <a:pPr lvl="1"/>
            <a:endParaRPr lang="en-US" altLang="zh-TW" dirty="0"/>
          </a:p>
          <a:p>
            <a:pPr marL="0" indent="0">
              <a:buNone/>
            </a:pPr>
            <a:endParaRPr lang="en-US" altLang="zh-TW" dirty="0" smtClean="0">
              <a:sym typeface="Wingdings" panose="05000000000000000000" pitchFamily="2" charset="2"/>
            </a:endParaRPr>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12</a:t>
            </a:fld>
            <a:endParaRPr lang="zh-TW" altLang="en-US"/>
          </a:p>
        </p:txBody>
      </p:sp>
      <p:pic>
        <p:nvPicPr>
          <p:cNvPr id="4" name="圖片 3"/>
          <p:cNvPicPr>
            <a:picLocks noChangeAspect="1"/>
          </p:cNvPicPr>
          <p:nvPr/>
        </p:nvPicPr>
        <p:blipFill>
          <a:blip r:embed="rId7"/>
          <a:stretch>
            <a:fillRect/>
          </a:stretch>
        </p:blipFill>
        <p:spPr>
          <a:xfrm>
            <a:off x="7182818" y="3081251"/>
            <a:ext cx="4170982" cy="3095712"/>
          </a:xfrm>
          <a:prstGeom prst="rect">
            <a:avLst/>
          </a:prstGeom>
        </p:spPr>
      </p:pic>
      <p:pic>
        <p:nvPicPr>
          <p:cNvPr id="5" name="30018r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322917" y="2423160"/>
            <a:ext cx="304800" cy="304800"/>
          </a:xfrm>
          <a:prstGeom prst="rect">
            <a:avLst/>
          </a:prstGeom>
        </p:spPr>
      </p:pic>
      <p:pic>
        <p:nvPicPr>
          <p:cNvPr id="7" name="30018">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693026" y="4534592"/>
            <a:ext cx="304800" cy="304800"/>
          </a:xfrm>
          <a:prstGeom prst="rect">
            <a:avLst/>
          </a:prstGeom>
        </p:spPr>
      </p:pic>
    </p:spTree>
    <p:extLst>
      <p:ext uri="{BB962C8B-B14F-4D97-AF65-F5344CB8AC3E}">
        <p14:creationId xmlns:p14="http://schemas.microsoft.com/office/powerpoint/2010/main" val="160959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mediacall" presetSubtype="0" fill="hold" nodeType="withEffect">
                                  <p:stCondLst>
                                    <p:cond delay="0"/>
                                  </p:stCondLst>
                                  <p:childTnLst>
                                    <p:cmd type="call" cmd="playFrom(0.0)">
                                      <p:cBhvr>
                                        <p:cTn id="22" dur="1100" fill="hold"/>
                                        <p:tgtEl>
                                          <p:spTgt spid="5"/>
                                        </p:tgtEl>
                                      </p:cBhvr>
                                    </p:cmd>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mediacall" presetSubtype="0" fill="hold" nodeType="withEffect">
                                  <p:stCondLst>
                                    <p:cond delay="0"/>
                                  </p:stCondLst>
                                  <p:childTnLst>
                                    <p:cmd type="call" cmd="playFrom(0.0)">
                                      <p:cBhvr>
                                        <p:cTn id="28" dur="11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9" fill="hold" display="0">
                  <p:stCondLst>
                    <p:cond delay="indefinite"/>
                  </p:stCondLst>
                  <p:endCondLst>
                    <p:cond evt="onStopAudio" delay="0">
                      <p:tgtEl>
                        <p:sldTgt/>
                      </p:tgtEl>
                    </p:cond>
                  </p:endCondLst>
                </p:cTn>
                <p:tgtEl>
                  <p:spTgt spid="5"/>
                </p:tgtEl>
              </p:cMediaNode>
            </p:audio>
            <p:audio>
              <p:cMediaNode vol="80000">
                <p:cTn id="30" fill="hold" display="0">
                  <p:stCondLst>
                    <p:cond delay="indefinite"/>
                  </p:stCondLst>
                  <p:endCondLst>
                    <p:cond evt="onStopAudio" delay="0">
                      <p:tgtEl>
                        <p:sldTgt/>
                      </p:tgtEl>
                    </p:cond>
                  </p:endCondLst>
                </p:cTn>
                <p:tgtEl>
                  <p:spTgt spid="7"/>
                </p:tgtEl>
              </p:cMediaNode>
            </p:audio>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dirty="0" smtClean="0"/>
              <a:t>Building an </a:t>
            </a:r>
            <a:r>
              <a:rPr lang="en-US" altLang="zh-TW" b="1" dirty="0" smtClean="0"/>
              <a:t>advanced</a:t>
            </a:r>
            <a:r>
              <a:rPr lang="en-US" altLang="zh-TW" dirty="0" smtClean="0"/>
              <a:t> TTS system from scratch </a:t>
            </a:r>
            <a:r>
              <a:rPr lang="en-US" altLang="zh-TW" dirty="0" smtClean="0">
                <a:sym typeface="Wingdings" panose="05000000000000000000" pitchFamily="2" charset="2"/>
              </a:rPr>
              <a:t> </a:t>
            </a:r>
            <a:r>
              <a:rPr lang="en-US" altLang="zh-TW" b="1" dirty="0" smtClean="0">
                <a:solidFill>
                  <a:srgbClr val="C00000"/>
                </a:solidFill>
                <a:sym typeface="Wingdings" panose="05000000000000000000" pitchFamily="2" charset="2"/>
              </a:rPr>
              <a:t>expansive</a:t>
            </a:r>
            <a:endParaRPr lang="en-US" altLang="zh-TW" b="1" dirty="0" smtClean="0">
              <a:solidFill>
                <a:srgbClr val="C00000"/>
              </a:solidFill>
            </a:endParaRPr>
          </a:p>
          <a:p>
            <a:r>
              <a:rPr lang="en-US" altLang="zh-TW" dirty="0" smtClean="0"/>
              <a:t>A </a:t>
            </a:r>
            <a:r>
              <a:rPr lang="en-US" altLang="zh-TW" b="1" dirty="0" smtClean="0"/>
              <a:t>post-filter</a:t>
            </a:r>
            <a:r>
              <a:rPr lang="en-US" altLang="zh-TW" dirty="0" smtClean="0"/>
              <a:t> for </a:t>
            </a:r>
            <a:r>
              <a:rPr lang="en-US" altLang="zh-TW" b="1" dirty="0" smtClean="0">
                <a:solidFill>
                  <a:srgbClr val="C00000"/>
                </a:solidFill>
              </a:rPr>
              <a:t>existing</a:t>
            </a:r>
            <a:r>
              <a:rPr lang="en-US" altLang="zh-TW" dirty="0" smtClean="0"/>
              <a:t> or </a:t>
            </a:r>
            <a:r>
              <a:rPr lang="en-US" altLang="zh-TW" b="1" dirty="0" smtClean="0">
                <a:solidFill>
                  <a:srgbClr val="C00000"/>
                </a:solidFill>
              </a:rPr>
              <a:t>low-cost</a:t>
            </a:r>
            <a:r>
              <a:rPr lang="en-US" altLang="zh-TW" dirty="0" smtClean="0"/>
              <a:t> TTS systems</a:t>
            </a:r>
            <a:r>
              <a:rPr lang="en-US" altLang="zh-TW" dirty="0">
                <a:sym typeface="Wingdings" panose="05000000000000000000" pitchFamily="2" charset="2"/>
              </a:rPr>
              <a:t> </a:t>
            </a:r>
            <a:r>
              <a:rPr lang="en-US" altLang="zh-TW" b="1" dirty="0" smtClean="0">
                <a:solidFill>
                  <a:srgbClr val="C00000"/>
                </a:solidFill>
                <a:sym typeface="Wingdings" panose="05000000000000000000" pitchFamily="2" charset="2"/>
              </a:rPr>
              <a:t>economical</a:t>
            </a:r>
          </a:p>
          <a:p>
            <a:r>
              <a:rPr lang="en-US" altLang="zh-TW" dirty="0"/>
              <a:t>Taking a NN-based vocoder as the neural-post-filter (NPF</a:t>
            </a:r>
            <a:r>
              <a:rPr lang="en-US" altLang="zh-TW" dirty="0" smtClean="0"/>
              <a:t>)</a:t>
            </a:r>
          </a:p>
          <a:p>
            <a:pPr lvl="1"/>
            <a:r>
              <a:rPr lang="en-US" altLang="zh-TW" dirty="0"/>
              <a:t>Input: acoustic </a:t>
            </a:r>
            <a:r>
              <a:rPr lang="en-US" altLang="zh-TW" dirty="0" smtClean="0"/>
              <a:t>features</a:t>
            </a:r>
          </a:p>
          <a:p>
            <a:pPr lvl="1"/>
            <a:r>
              <a:rPr lang="en-US" altLang="zh-TW" dirty="0"/>
              <a:t>Output: speech </a:t>
            </a:r>
            <a:r>
              <a:rPr lang="en-US" altLang="zh-TW" dirty="0" smtClean="0"/>
              <a:t>waveforms</a:t>
            </a:r>
          </a:p>
          <a:p>
            <a:pPr lvl="1"/>
            <a:r>
              <a:rPr lang="en-US" altLang="zh-TW" b="1" dirty="0" smtClean="0"/>
              <a:t>Acoustic mismatch</a:t>
            </a:r>
            <a:r>
              <a:rPr lang="en-US" altLang="zh-TW" dirty="0" smtClean="0"/>
              <a:t> and </a:t>
            </a:r>
            <a:r>
              <a:rPr lang="en-US" altLang="zh-TW" b="1" dirty="0" smtClean="0"/>
              <a:t>temporal mismatch</a:t>
            </a:r>
            <a:r>
              <a:rPr lang="en-US" altLang="zh-TW" dirty="0" smtClean="0"/>
              <a:t> problems</a:t>
            </a:r>
            <a:endParaRPr lang="en-US" altLang="zh-TW" dirty="0"/>
          </a:p>
          <a:p>
            <a:endParaRPr lang="en-US" altLang="zh-TW" dirty="0"/>
          </a:p>
          <a:p>
            <a:endParaRPr lang="en-US" altLang="zh-TW" b="1" dirty="0" smtClean="0">
              <a:solidFill>
                <a:srgbClr val="C00000"/>
              </a:solidFill>
              <a:sym typeface="Wingdings" panose="05000000000000000000" pitchFamily="2" charset="2"/>
            </a:endParaRPr>
          </a:p>
          <a:p>
            <a:endParaRPr lang="en-US" altLang="zh-TW" dirty="0" smtClean="0"/>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2" name="標題 1"/>
          <p:cNvSpPr>
            <a:spLocks noGrp="1"/>
          </p:cNvSpPr>
          <p:nvPr>
            <p:ph type="title"/>
          </p:nvPr>
        </p:nvSpPr>
        <p:spPr/>
        <p:txBody>
          <a:bodyPr/>
          <a:lstStyle/>
          <a:p>
            <a:pPr algn="ctr"/>
            <a:r>
              <a:rPr lang="en-US" altLang="zh-TW" b="1" dirty="0" smtClean="0">
                <a:latin typeface="+mn-lt"/>
              </a:rPr>
              <a:t>Post Filter for Arbitrary TTS System</a:t>
            </a:r>
            <a:endParaRPr lang="zh-TW" altLang="en-US" b="1" dirty="0">
              <a:latin typeface="+mn-lt"/>
            </a:endParaRP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13</a:t>
            </a:fld>
            <a:endParaRPr lang="zh-TW" altLang="en-US"/>
          </a:p>
        </p:txBody>
      </p:sp>
    </p:spTree>
    <p:extLst>
      <p:ext uri="{BB962C8B-B14F-4D97-AF65-F5344CB8AC3E}">
        <p14:creationId xmlns:p14="http://schemas.microsoft.com/office/powerpoint/2010/main" val="10482205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825625"/>
            <a:ext cx="5659152" cy="4351338"/>
          </a:xfrm>
        </p:spPr>
        <p:txBody>
          <a:bodyPr>
            <a:normAutofit/>
          </a:bodyPr>
          <a:lstStyle/>
          <a:p>
            <a:r>
              <a:rPr lang="en-US" altLang="zh-TW" dirty="0" smtClean="0"/>
              <a:t>Training stage</a:t>
            </a:r>
          </a:p>
          <a:p>
            <a:pPr lvl="1"/>
            <a:r>
              <a:rPr lang="en-US" altLang="zh-TW" dirty="0" smtClean="0"/>
              <a:t>Input: features of </a:t>
            </a:r>
            <a:r>
              <a:rPr lang="en-US" altLang="zh-TW" b="1" dirty="0" smtClean="0">
                <a:solidFill>
                  <a:srgbClr val="002060"/>
                </a:solidFill>
              </a:rPr>
              <a:t>natural</a:t>
            </a:r>
            <a:r>
              <a:rPr lang="en-US" altLang="zh-TW" dirty="0" smtClean="0"/>
              <a:t> speech</a:t>
            </a:r>
          </a:p>
          <a:p>
            <a:pPr lvl="1"/>
            <a:r>
              <a:rPr lang="en-US" altLang="zh-TW" dirty="0" smtClean="0"/>
              <a:t>Output: </a:t>
            </a:r>
            <a:r>
              <a:rPr lang="en-US" altLang="zh-TW" b="1" dirty="0" smtClean="0">
                <a:solidFill>
                  <a:srgbClr val="002060"/>
                </a:solidFill>
              </a:rPr>
              <a:t>natural</a:t>
            </a:r>
            <a:r>
              <a:rPr lang="en-US" altLang="zh-TW" dirty="0" smtClean="0"/>
              <a:t> speech waveforms</a:t>
            </a:r>
          </a:p>
          <a:p>
            <a:r>
              <a:rPr lang="en-US" altLang="zh-TW" dirty="0" smtClean="0"/>
              <a:t>Testing </a:t>
            </a:r>
            <a:r>
              <a:rPr lang="en-US" altLang="zh-TW" dirty="0"/>
              <a:t>stage</a:t>
            </a:r>
          </a:p>
          <a:p>
            <a:pPr lvl="1"/>
            <a:r>
              <a:rPr lang="en-US" altLang="zh-TW" dirty="0"/>
              <a:t>Input: features of </a:t>
            </a:r>
            <a:r>
              <a:rPr lang="en-US" altLang="zh-TW" b="1" dirty="0" smtClean="0">
                <a:solidFill>
                  <a:srgbClr val="FF0000"/>
                </a:solidFill>
              </a:rPr>
              <a:t>synthetic</a:t>
            </a:r>
            <a:r>
              <a:rPr lang="en-US" altLang="zh-TW" dirty="0" smtClean="0"/>
              <a:t> </a:t>
            </a:r>
            <a:r>
              <a:rPr lang="en-US" altLang="zh-TW" dirty="0"/>
              <a:t>speech</a:t>
            </a:r>
          </a:p>
          <a:p>
            <a:pPr lvl="1"/>
            <a:r>
              <a:rPr lang="en-US" altLang="zh-TW" b="1" dirty="0">
                <a:solidFill>
                  <a:srgbClr val="C00000"/>
                </a:solidFill>
              </a:rPr>
              <a:t>A</a:t>
            </a:r>
            <a:r>
              <a:rPr lang="en-US" altLang="zh-TW" b="1" dirty="0" smtClean="0">
                <a:solidFill>
                  <a:srgbClr val="C00000"/>
                </a:solidFill>
              </a:rPr>
              <a:t>coustic mismatch</a:t>
            </a:r>
            <a:r>
              <a:rPr lang="en-US" altLang="zh-TW" dirty="0" smtClean="0"/>
              <a:t> between </a:t>
            </a:r>
            <a:r>
              <a:rPr lang="en-US" altLang="zh-TW" b="1" dirty="0" smtClean="0"/>
              <a:t>training</a:t>
            </a:r>
            <a:r>
              <a:rPr lang="en-US" altLang="zh-TW" dirty="0" smtClean="0"/>
              <a:t> and </a:t>
            </a:r>
            <a:r>
              <a:rPr lang="en-US" altLang="zh-TW" b="1" dirty="0" smtClean="0"/>
              <a:t>testing</a:t>
            </a:r>
            <a:r>
              <a:rPr lang="en-US" altLang="zh-TW" dirty="0" smtClean="0"/>
              <a:t> inputs causes degradation</a:t>
            </a:r>
            <a:endParaRPr lang="en-US" altLang="zh-TW" dirty="0"/>
          </a:p>
          <a:p>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2" name="標題 1"/>
          <p:cNvSpPr>
            <a:spLocks noGrp="1"/>
          </p:cNvSpPr>
          <p:nvPr>
            <p:ph type="title"/>
          </p:nvPr>
        </p:nvSpPr>
        <p:spPr/>
        <p:txBody>
          <a:bodyPr/>
          <a:lstStyle/>
          <a:p>
            <a:pPr algn="ctr"/>
            <a:r>
              <a:rPr lang="en-US" altLang="zh-TW" b="1" dirty="0" smtClean="0">
                <a:latin typeface="+mn-lt"/>
              </a:rPr>
              <a:t>Acoustic Mismatch</a:t>
            </a:r>
            <a:endParaRPr lang="en-US" altLang="zh-TW" b="1" dirty="0">
              <a:latin typeface="+mn-lt"/>
            </a:endParaRP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14</a:t>
            </a:fld>
            <a:endParaRPr lang="zh-TW" altLang="en-US"/>
          </a:p>
        </p:txBody>
      </p:sp>
      <p:sp>
        <p:nvSpPr>
          <p:cNvPr id="10" name="矩形 9"/>
          <p:cNvSpPr/>
          <p:nvPr/>
        </p:nvSpPr>
        <p:spPr>
          <a:xfrm>
            <a:off x="7303210" y="1825625"/>
            <a:ext cx="4011897" cy="523220"/>
          </a:xfrm>
          <a:prstGeom prst="rect">
            <a:avLst/>
          </a:prstGeom>
          <a:noFill/>
          <a:ln>
            <a:noFill/>
          </a:ln>
        </p:spPr>
        <p:txBody>
          <a:bodyPr wrap="square" lIns="91440" tIns="45720" rIns="91440" bIns="45720">
            <a:spAutoFit/>
          </a:bodyPr>
          <a:lstStyle/>
          <a:p>
            <a:pPr algn="ctr"/>
            <a:r>
              <a:rPr lang="en-US" altLang="zh-TW" sz="2800" b="1" cap="none" spc="0" dirty="0" smtClean="0">
                <a:ln w="0"/>
                <a:solidFill>
                  <a:schemeClr val="tx1">
                    <a:lumMod val="50000"/>
                    <a:lumOff val="50000"/>
                  </a:schemeClr>
                </a:solidFill>
              </a:rPr>
              <a:t>Problems of NPF - I</a:t>
            </a:r>
            <a:endParaRPr lang="zh-TW" altLang="en-US" sz="2800" b="1" cap="none" spc="0" dirty="0">
              <a:ln w="0"/>
              <a:solidFill>
                <a:schemeClr val="tx1">
                  <a:lumMod val="50000"/>
                  <a:lumOff val="50000"/>
                </a:schemeClr>
              </a:solidFill>
            </a:endParaRPr>
          </a:p>
        </p:txBody>
      </p:sp>
      <p:pic>
        <p:nvPicPr>
          <p:cNvPr id="4" name="圖片 3"/>
          <p:cNvPicPr>
            <a:picLocks noChangeAspect="1"/>
          </p:cNvPicPr>
          <p:nvPr/>
        </p:nvPicPr>
        <p:blipFill>
          <a:blip r:embed="rId3"/>
          <a:stretch>
            <a:fillRect/>
          </a:stretch>
        </p:blipFill>
        <p:spPr>
          <a:xfrm>
            <a:off x="7412776" y="2470627"/>
            <a:ext cx="3902331" cy="1023173"/>
          </a:xfrm>
          <a:prstGeom prst="rect">
            <a:avLst/>
          </a:prstGeom>
        </p:spPr>
      </p:pic>
      <p:pic>
        <p:nvPicPr>
          <p:cNvPr id="5" name="圖片 4"/>
          <p:cNvPicPr>
            <a:picLocks noChangeAspect="1"/>
          </p:cNvPicPr>
          <p:nvPr/>
        </p:nvPicPr>
        <p:blipFill>
          <a:blip r:embed="rId4"/>
          <a:stretch>
            <a:fillRect/>
          </a:stretch>
        </p:blipFill>
        <p:spPr>
          <a:xfrm>
            <a:off x="7451468" y="3553891"/>
            <a:ext cx="3902331" cy="1023173"/>
          </a:xfrm>
          <a:prstGeom prst="rect">
            <a:avLst/>
          </a:prstGeom>
        </p:spPr>
      </p:pic>
      <p:pic>
        <p:nvPicPr>
          <p:cNvPr id="7" name="圖片 6"/>
          <p:cNvPicPr>
            <a:picLocks noChangeAspect="1"/>
          </p:cNvPicPr>
          <p:nvPr/>
        </p:nvPicPr>
        <p:blipFill>
          <a:blip r:embed="rId5"/>
          <a:stretch>
            <a:fillRect/>
          </a:stretch>
        </p:blipFill>
        <p:spPr>
          <a:xfrm>
            <a:off x="7303210" y="2348845"/>
            <a:ext cx="1506998" cy="2831570"/>
          </a:xfrm>
          <a:prstGeom prst="rect">
            <a:avLst/>
          </a:prstGeom>
        </p:spPr>
      </p:pic>
    </p:spTree>
    <p:extLst>
      <p:ext uri="{BB962C8B-B14F-4D97-AF65-F5344CB8AC3E}">
        <p14:creationId xmlns:p14="http://schemas.microsoft.com/office/powerpoint/2010/main" val="1651208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199" y="1825625"/>
            <a:ext cx="5920359" cy="4351338"/>
          </a:xfrm>
        </p:spPr>
        <p:txBody>
          <a:bodyPr>
            <a:normAutofit/>
          </a:bodyPr>
          <a:lstStyle/>
          <a:p>
            <a:r>
              <a:rPr lang="en-US" altLang="zh-TW" dirty="0" smtClean="0"/>
              <a:t>Training the NPF w/ synthetic features</a:t>
            </a:r>
            <a:endParaRPr lang="en-US" altLang="zh-TW" dirty="0"/>
          </a:p>
          <a:p>
            <a:pPr lvl="1"/>
            <a:r>
              <a:rPr lang="en-US" altLang="zh-TW" dirty="0"/>
              <a:t>Input: features of </a:t>
            </a:r>
            <a:r>
              <a:rPr lang="en-US" altLang="zh-TW" b="1" dirty="0">
                <a:solidFill>
                  <a:srgbClr val="FF0000"/>
                </a:solidFill>
              </a:rPr>
              <a:t>synthetic</a:t>
            </a:r>
            <a:r>
              <a:rPr lang="en-US" altLang="zh-TW" dirty="0"/>
              <a:t> speech</a:t>
            </a:r>
          </a:p>
          <a:p>
            <a:pPr lvl="1"/>
            <a:r>
              <a:rPr lang="en-US" altLang="zh-TW" dirty="0"/>
              <a:t>Output: </a:t>
            </a:r>
            <a:r>
              <a:rPr lang="en-US" altLang="zh-TW" b="1" dirty="0">
                <a:solidFill>
                  <a:srgbClr val="002060"/>
                </a:solidFill>
              </a:rPr>
              <a:t>natural</a:t>
            </a:r>
            <a:r>
              <a:rPr lang="en-US" altLang="zh-TW" dirty="0"/>
              <a:t> speech</a:t>
            </a:r>
          </a:p>
          <a:p>
            <a:pPr lvl="1"/>
            <a:r>
              <a:rPr lang="en-US" altLang="zh-TW" b="1" dirty="0">
                <a:solidFill>
                  <a:srgbClr val="C00000"/>
                </a:solidFill>
              </a:rPr>
              <a:t>Temporal mismatch</a:t>
            </a:r>
            <a:r>
              <a:rPr lang="en-US" altLang="zh-TW" dirty="0"/>
              <a:t> </a:t>
            </a:r>
            <a:r>
              <a:rPr lang="en-US" altLang="zh-TW" dirty="0" smtClean="0"/>
              <a:t>between </a:t>
            </a:r>
            <a:r>
              <a:rPr lang="en-US" altLang="zh-TW" b="1" dirty="0" smtClean="0">
                <a:solidFill>
                  <a:srgbClr val="FF0000"/>
                </a:solidFill>
              </a:rPr>
              <a:t>synthetic</a:t>
            </a:r>
            <a:r>
              <a:rPr lang="en-US" altLang="zh-TW" dirty="0" smtClean="0"/>
              <a:t> and </a:t>
            </a:r>
            <a:r>
              <a:rPr lang="en-US" altLang="zh-TW" b="1" dirty="0" smtClean="0">
                <a:solidFill>
                  <a:srgbClr val="002060"/>
                </a:solidFill>
              </a:rPr>
              <a:t>natural</a:t>
            </a:r>
            <a:r>
              <a:rPr lang="en-US" altLang="zh-TW" dirty="0" smtClean="0"/>
              <a:t> speech causes degradation</a:t>
            </a:r>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pic>
        <p:nvPicPr>
          <p:cNvPr id="8" name="圖片 7"/>
          <p:cNvPicPr>
            <a:picLocks noChangeAspect="1"/>
          </p:cNvPicPr>
          <p:nvPr/>
        </p:nvPicPr>
        <p:blipFill>
          <a:blip r:embed="rId3"/>
          <a:stretch>
            <a:fillRect/>
          </a:stretch>
        </p:blipFill>
        <p:spPr>
          <a:xfrm>
            <a:off x="7482183" y="2473987"/>
            <a:ext cx="3902330" cy="1023173"/>
          </a:xfrm>
          <a:prstGeom prst="rect">
            <a:avLst/>
          </a:prstGeom>
        </p:spPr>
      </p:pic>
      <p:sp>
        <p:nvSpPr>
          <p:cNvPr id="2" name="標題 1"/>
          <p:cNvSpPr>
            <a:spLocks noGrp="1"/>
          </p:cNvSpPr>
          <p:nvPr>
            <p:ph type="title"/>
          </p:nvPr>
        </p:nvSpPr>
        <p:spPr/>
        <p:txBody>
          <a:bodyPr/>
          <a:lstStyle/>
          <a:p>
            <a:pPr algn="ctr"/>
            <a:r>
              <a:rPr lang="en-US" altLang="zh-TW" b="1" dirty="0" smtClean="0">
                <a:latin typeface="+mn-lt"/>
              </a:rPr>
              <a:t>Temporal </a:t>
            </a:r>
            <a:r>
              <a:rPr lang="en-US" altLang="zh-TW" b="1" dirty="0">
                <a:latin typeface="+mn-lt"/>
              </a:rPr>
              <a:t>Mismatch</a:t>
            </a: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15</a:t>
            </a:fld>
            <a:endParaRPr lang="zh-TW" altLang="en-US"/>
          </a:p>
        </p:txBody>
      </p:sp>
      <p:sp>
        <p:nvSpPr>
          <p:cNvPr id="10" name="矩形 9"/>
          <p:cNvSpPr/>
          <p:nvPr/>
        </p:nvSpPr>
        <p:spPr>
          <a:xfrm>
            <a:off x="7303210" y="1825625"/>
            <a:ext cx="4011897" cy="523220"/>
          </a:xfrm>
          <a:prstGeom prst="rect">
            <a:avLst/>
          </a:prstGeom>
          <a:noFill/>
          <a:ln>
            <a:noFill/>
          </a:ln>
        </p:spPr>
        <p:txBody>
          <a:bodyPr wrap="square" lIns="91440" tIns="45720" rIns="91440" bIns="45720">
            <a:spAutoFit/>
          </a:bodyPr>
          <a:lstStyle/>
          <a:p>
            <a:pPr algn="ctr"/>
            <a:r>
              <a:rPr lang="en-US" altLang="zh-TW" sz="2800" b="1" cap="none" spc="0" dirty="0" smtClean="0">
                <a:ln w="0"/>
                <a:solidFill>
                  <a:schemeClr val="tx1">
                    <a:lumMod val="50000"/>
                    <a:lumOff val="50000"/>
                  </a:schemeClr>
                </a:solidFill>
              </a:rPr>
              <a:t>Problems of NPF - II</a:t>
            </a:r>
            <a:endParaRPr lang="zh-TW" altLang="en-US" sz="2800" b="1" cap="none" spc="0" dirty="0">
              <a:ln w="0"/>
              <a:solidFill>
                <a:schemeClr val="tx1">
                  <a:lumMod val="50000"/>
                  <a:lumOff val="50000"/>
                </a:schemeClr>
              </a:solidFill>
            </a:endParaRPr>
          </a:p>
        </p:txBody>
      </p:sp>
      <p:pic>
        <p:nvPicPr>
          <p:cNvPr id="9" name="圖片 8"/>
          <p:cNvPicPr>
            <a:picLocks noChangeAspect="1"/>
          </p:cNvPicPr>
          <p:nvPr/>
        </p:nvPicPr>
        <p:blipFill>
          <a:blip r:embed="rId4"/>
          <a:stretch>
            <a:fillRect/>
          </a:stretch>
        </p:blipFill>
        <p:spPr>
          <a:xfrm>
            <a:off x="7426036" y="2348845"/>
            <a:ext cx="4001193" cy="1447300"/>
          </a:xfrm>
          <a:prstGeom prst="rect">
            <a:avLst/>
          </a:prstGeom>
        </p:spPr>
      </p:pic>
      <p:pic>
        <p:nvPicPr>
          <p:cNvPr id="14" name="圖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319" y="4203715"/>
            <a:ext cx="4040823" cy="2515441"/>
          </a:xfrm>
          <a:prstGeom prst="rect">
            <a:avLst/>
          </a:prstGeom>
          <a:ln>
            <a:noFill/>
          </a:ln>
        </p:spPr>
      </p:pic>
      <p:pic>
        <p:nvPicPr>
          <p:cNvPr id="15" name="圖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1604" y="4203715"/>
            <a:ext cx="4040823" cy="2515441"/>
          </a:xfrm>
          <a:prstGeom prst="rect">
            <a:avLst/>
          </a:prstGeom>
          <a:ln>
            <a:noFill/>
          </a:ln>
        </p:spPr>
      </p:pic>
      <p:sp>
        <p:nvSpPr>
          <p:cNvPr id="16" name="矩形 15"/>
          <p:cNvSpPr/>
          <p:nvPr/>
        </p:nvSpPr>
        <p:spPr>
          <a:xfrm>
            <a:off x="796572" y="3921287"/>
            <a:ext cx="3579188" cy="400110"/>
          </a:xfrm>
          <a:prstGeom prst="rect">
            <a:avLst/>
          </a:prstGeom>
          <a:noFill/>
          <a:ln>
            <a:noFill/>
          </a:ln>
        </p:spPr>
        <p:txBody>
          <a:bodyPr wrap="square" lIns="91440" tIns="45720" rIns="91440" bIns="45720">
            <a:spAutoFit/>
          </a:bodyPr>
          <a:lstStyle/>
          <a:p>
            <a:pPr algn="ctr"/>
            <a:r>
              <a:rPr lang="en-US" altLang="zh-TW" sz="2000" b="1" cap="none" spc="0" dirty="0" smtClean="0">
                <a:ln w="0"/>
                <a:solidFill>
                  <a:srgbClr val="002060"/>
                </a:solidFill>
              </a:rPr>
              <a:t>Natural</a:t>
            </a:r>
            <a:endParaRPr lang="zh-TW" altLang="en-US" sz="2000" b="1" cap="none" spc="0" dirty="0">
              <a:ln w="0"/>
              <a:solidFill>
                <a:srgbClr val="002060"/>
              </a:solidFill>
            </a:endParaRPr>
          </a:p>
        </p:txBody>
      </p:sp>
      <p:sp>
        <p:nvSpPr>
          <p:cNvPr id="17" name="矩形 16"/>
          <p:cNvSpPr/>
          <p:nvPr/>
        </p:nvSpPr>
        <p:spPr>
          <a:xfrm>
            <a:off x="7529702" y="3928763"/>
            <a:ext cx="3574474" cy="400110"/>
          </a:xfrm>
          <a:prstGeom prst="rect">
            <a:avLst/>
          </a:prstGeom>
          <a:noFill/>
          <a:ln>
            <a:noFill/>
          </a:ln>
        </p:spPr>
        <p:txBody>
          <a:bodyPr wrap="square" lIns="91440" tIns="45720" rIns="91440" bIns="45720">
            <a:spAutoFit/>
          </a:bodyPr>
          <a:lstStyle/>
          <a:p>
            <a:pPr algn="ctr"/>
            <a:r>
              <a:rPr lang="en-US" altLang="zh-TW" sz="2000" b="1" cap="none" spc="0" dirty="0" smtClean="0">
                <a:ln w="0"/>
                <a:solidFill>
                  <a:srgbClr val="FF0000"/>
                </a:solidFill>
              </a:rPr>
              <a:t>TTS w/ natural segmentations</a:t>
            </a:r>
            <a:endParaRPr lang="zh-TW" altLang="en-US" sz="2000" b="1" cap="none" spc="0" dirty="0">
              <a:ln w="0"/>
              <a:solidFill>
                <a:srgbClr val="FF0000"/>
              </a:solidFill>
            </a:endParaRPr>
          </a:p>
        </p:txBody>
      </p:sp>
      <p:sp>
        <p:nvSpPr>
          <p:cNvPr id="18" name="矩形 17"/>
          <p:cNvSpPr/>
          <p:nvPr/>
        </p:nvSpPr>
        <p:spPr>
          <a:xfrm>
            <a:off x="4375760" y="4328873"/>
            <a:ext cx="2800896" cy="830997"/>
          </a:xfrm>
          <a:prstGeom prst="rect">
            <a:avLst/>
          </a:prstGeom>
          <a:noFill/>
          <a:ln>
            <a:noFill/>
          </a:ln>
        </p:spPr>
        <p:txBody>
          <a:bodyPr wrap="square" lIns="91440" tIns="45720" rIns="91440" bIns="45720">
            <a:spAutoFit/>
          </a:bodyPr>
          <a:lstStyle/>
          <a:p>
            <a:pPr algn="ctr"/>
            <a:r>
              <a:rPr lang="en-US" altLang="zh-TW" sz="2400" b="1" dirty="0" smtClean="0">
                <a:ln w="0"/>
                <a:solidFill>
                  <a:schemeClr val="tx1">
                    <a:lumMod val="50000"/>
                    <a:lumOff val="50000"/>
                  </a:schemeClr>
                </a:solidFill>
              </a:rPr>
              <a:t>Different </a:t>
            </a:r>
            <a:r>
              <a:rPr lang="en-US" altLang="zh-TW" sz="2400" b="1" cap="none" spc="0" dirty="0" smtClean="0">
                <a:ln w="0"/>
                <a:solidFill>
                  <a:schemeClr val="tx1">
                    <a:lumMod val="50000"/>
                    <a:lumOff val="50000"/>
                  </a:schemeClr>
                </a:solidFill>
              </a:rPr>
              <a:t>temporal </a:t>
            </a:r>
            <a:r>
              <a:rPr lang="en-US" altLang="zh-TW" sz="2400" b="1" dirty="0">
                <a:ln w="0"/>
                <a:solidFill>
                  <a:schemeClr val="tx1">
                    <a:lumMod val="50000"/>
                    <a:lumOff val="50000"/>
                  </a:schemeClr>
                </a:solidFill>
              </a:rPr>
              <a:t>spectral structures</a:t>
            </a:r>
            <a:endParaRPr lang="zh-TW" altLang="en-US" sz="2400" cap="none" spc="0" dirty="0">
              <a:ln w="0"/>
              <a:solidFill>
                <a:schemeClr val="tx1">
                  <a:lumMod val="50000"/>
                  <a:lumOff val="50000"/>
                </a:schemeClr>
              </a:solidFill>
            </a:endParaRPr>
          </a:p>
        </p:txBody>
      </p:sp>
      <p:sp>
        <p:nvSpPr>
          <p:cNvPr id="19" name="左-右雙向箭號 18"/>
          <p:cNvSpPr/>
          <p:nvPr/>
        </p:nvSpPr>
        <p:spPr>
          <a:xfrm>
            <a:off x="5269131" y="5294807"/>
            <a:ext cx="1014153" cy="343592"/>
          </a:xfrm>
          <a:prstGeom prst="lef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p:cNvSpPr/>
          <p:nvPr/>
        </p:nvSpPr>
        <p:spPr>
          <a:xfrm>
            <a:off x="1440709" y="4328873"/>
            <a:ext cx="698867" cy="196863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p:cNvSpPr/>
          <p:nvPr/>
        </p:nvSpPr>
        <p:spPr>
          <a:xfrm>
            <a:off x="8173203" y="4319365"/>
            <a:ext cx="698867" cy="196863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p:cNvSpPr/>
          <p:nvPr/>
        </p:nvSpPr>
        <p:spPr>
          <a:xfrm>
            <a:off x="3379213" y="4319365"/>
            <a:ext cx="329069" cy="196863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22"/>
          <p:cNvSpPr/>
          <p:nvPr/>
        </p:nvSpPr>
        <p:spPr>
          <a:xfrm>
            <a:off x="10096766" y="4328872"/>
            <a:ext cx="329069" cy="196863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775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animBg="1"/>
      <p:bldP spid="20" grpId="0" animBg="1"/>
      <p:bldP spid="21" grpId="0" animBg="1"/>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dirty="0" smtClean="0"/>
              <a:t>Source: </a:t>
            </a:r>
            <a:r>
              <a:rPr lang="en-US" altLang="zh-TW" b="1" dirty="0" smtClean="0">
                <a:solidFill>
                  <a:srgbClr val="FF0000"/>
                </a:solidFill>
              </a:rPr>
              <a:t>synthetic</a:t>
            </a:r>
            <a:r>
              <a:rPr lang="en-US" altLang="zh-TW" dirty="0" smtClean="0"/>
              <a:t>; Target: </a:t>
            </a:r>
            <a:r>
              <a:rPr lang="en-US" altLang="zh-TW" b="1" dirty="0" smtClean="0">
                <a:solidFill>
                  <a:srgbClr val="002060"/>
                </a:solidFill>
              </a:rPr>
              <a:t>natural</a:t>
            </a:r>
          </a:p>
          <a:p>
            <a:r>
              <a:rPr lang="en-US" altLang="zh-TW" b="1" dirty="0" smtClean="0"/>
              <a:t>Enhanced</a:t>
            </a:r>
            <a:r>
              <a:rPr lang="en-US" altLang="zh-TW" dirty="0" smtClean="0"/>
              <a:t> path: convert </a:t>
            </a:r>
            <a:r>
              <a:rPr lang="en-US" altLang="zh-TW" b="1" dirty="0" smtClean="0">
                <a:solidFill>
                  <a:srgbClr val="FF0000"/>
                </a:solidFill>
              </a:rPr>
              <a:t>synthetic</a:t>
            </a:r>
            <a:r>
              <a:rPr lang="en-US" altLang="zh-TW" dirty="0" smtClean="0"/>
              <a:t> features to </a:t>
            </a:r>
            <a:r>
              <a:rPr lang="en-US" altLang="zh-TW" b="1" dirty="0" smtClean="0">
                <a:solidFill>
                  <a:srgbClr val="002060"/>
                </a:solidFill>
              </a:rPr>
              <a:t>natural</a:t>
            </a:r>
            <a:r>
              <a:rPr lang="en-US" altLang="zh-TW" dirty="0" smtClean="0"/>
              <a:t> features</a:t>
            </a:r>
          </a:p>
          <a:p>
            <a:r>
              <a:rPr lang="en-US" altLang="zh-TW" b="1" dirty="0" smtClean="0"/>
              <a:t>Pseudo VC </a:t>
            </a:r>
            <a:r>
              <a:rPr lang="en-US" altLang="zh-TW" dirty="0" smtClean="0"/>
              <a:t>path: cyclically convert </a:t>
            </a:r>
            <a:r>
              <a:rPr lang="en-US" altLang="zh-TW" b="1" dirty="0" smtClean="0">
                <a:solidFill>
                  <a:srgbClr val="002060"/>
                </a:solidFill>
              </a:rPr>
              <a:t>natural</a:t>
            </a:r>
            <a:r>
              <a:rPr lang="en-US" altLang="zh-TW" dirty="0" smtClean="0"/>
              <a:t> features</a:t>
            </a:r>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pic>
        <p:nvPicPr>
          <p:cNvPr id="4" name="圖片 3"/>
          <p:cNvPicPr>
            <a:picLocks noChangeAspect="1"/>
          </p:cNvPicPr>
          <p:nvPr/>
        </p:nvPicPr>
        <p:blipFill>
          <a:blip r:embed="rId3"/>
          <a:stretch>
            <a:fillRect/>
          </a:stretch>
        </p:blipFill>
        <p:spPr>
          <a:xfrm>
            <a:off x="2427592" y="3434391"/>
            <a:ext cx="7336815" cy="2742572"/>
          </a:xfrm>
          <a:prstGeom prst="rect">
            <a:avLst/>
          </a:prstGeom>
        </p:spPr>
      </p:pic>
      <p:sp>
        <p:nvSpPr>
          <p:cNvPr id="2" name="標題 1"/>
          <p:cNvSpPr>
            <a:spLocks noGrp="1"/>
          </p:cNvSpPr>
          <p:nvPr>
            <p:ph type="title"/>
          </p:nvPr>
        </p:nvSpPr>
        <p:spPr/>
        <p:txBody>
          <a:bodyPr/>
          <a:lstStyle/>
          <a:p>
            <a:pPr algn="ctr"/>
            <a:r>
              <a:rPr lang="en-US" altLang="zh-TW" b="1" dirty="0" smtClean="0">
                <a:latin typeface="+mn-lt"/>
              </a:rPr>
              <a:t>Cycle-VC for Neural-Post-Filter</a:t>
            </a:r>
            <a:endParaRPr lang="zh-TW" altLang="en-US" b="1" dirty="0">
              <a:latin typeface="+mn-lt"/>
            </a:endParaRP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16</a:t>
            </a:fld>
            <a:endParaRPr lang="zh-TW" altLang="en-US"/>
          </a:p>
        </p:txBody>
      </p:sp>
    </p:spTree>
    <p:extLst>
      <p:ext uri="{BB962C8B-B14F-4D97-AF65-F5344CB8AC3E}">
        <p14:creationId xmlns:p14="http://schemas.microsoft.com/office/powerpoint/2010/main" val="10260680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dirty="0" smtClean="0"/>
              <a:t>Pseudo VC features are suitable for NPF training</a:t>
            </a:r>
          </a:p>
          <a:p>
            <a:pPr lvl="1"/>
            <a:r>
              <a:rPr lang="en-US" altLang="zh-TW" dirty="0"/>
              <a:t>T</a:t>
            </a:r>
            <a:r>
              <a:rPr lang="en-US" altLang="zh-TW" dirty="0" smtClean="0"/>
              <a:t>emporal structures of </a:t>
            </a:r>
            <a:r>
              <a:rPr lang="en-US" altLang="zh-TW" b="1" dirty="0" smtClean="0">
                <a:solidFill>
                  <a:schemeClr val="accent1">
                    <a:lumMod val="75000"/>
                  </a:schemeClr>
                </a:solidFill>
              </a:rPr>
              <a:t>pseudo VC</a:t>
            </a:r>
            <a:r>
              <a:rPr lang="en-US" altLang="zh-TW" b="1" dirty="0" smtClean="0"/>
              <a:t> </a:t>
            </a:r>
            <a:r>
              <a:rPr lang="en-US" altLang="zh-TW" dirty="0" smtClean="0"/>
              <a:t>feature and </a:t>
            </a:r>
            <a:r>
              <a:rPr lang="en-US" altLang="zh-TW" b="1" dirty="0" smtClean="0">
                <a:solidFill>
                  <a:srgbClr val="002060"/>
                </a:solidFill>
              </a:rPr>
              <a:t>natural</a:t>
            </a:r>
            <a:r>
              <a:rPr lang="en-US" altLang="zh-TW" dirty="0" smtClean="0"/>
              <a:t> speech are </a:t>
            </a:r>
            <a:r>
              <a:rPr lang="en-US" altLang="zh-TW" b="1" dirty="0" smtClean="0"/>
              <a:t>matched</a:t>
            </a:r>
          </a:p>
          <a:p>
            <a:pPr lvl="1"/>
            <a:r>
              <a:rPr lang="en-US" altLang="zh-TW" dirty="0" smtClean="0"/>
              <a:t>Acoustic structures of </a:t>
            </a:r>
            <a:r>
              <a:rPr lang="en-US" altLang="zh-TW" b="1" dirty="0" smtClean="0">
                <a:solidFill>
                  <a:schemeClr val="accent1">
                    <a:lumMod val="75000"/>
                  </a:schemeClr>
                </a:solidFill>
              </a:rPr>
              <a:t>pseudo VC</a:t>
            </a:r>
            <a:r>
              <a:rPr lang="en-US" altLang="zh-TW" b="1" dirty="0" smtClean="0"/>
              <a:t> </a:t>
            </a:r>
            <a:r>
              <a:rPr lang="en-US" altLang="zh-TW" dirty="0" smtClean="0"/>
              <a:t>and </a:t>
            </a:r>
            <a:r>
              <a:rPr lang="en-US" altLang="zh-TW" b="1" dirty="0" smtClean="0">
                <a:solidFill>
                  <a:schemeClr val="accent2">
                    <a:lumMod val="75000"/>
                  </a:schemeClr>
                </a:solidFill>
              </a:rPr>
              <a:t>enhanced</a:t>
            </a:r>
            <a:r>
              <a:rPr lang="en-US" altLang="zh-TW" dirty="0" smtClean="0"/>
              <a:t> features are </a:t>
            </a:r>
            <a:r>
              <a:rPr lang="en-US" altLang="zh-TW" b="1" dirty="0" smtClean="0"/>
              <a:t>similar</a:t>
            </a:r>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pic>
        <p:nvPicPr>
          <p:cNvPr id="5" name="圖片 4"/>
          <p:cNvPicPr>
            <a:picLocks noChangeAspect="1"/>
          </p:cNvPicPr>
          <p:nvPr/>
        </p:nvPicPr>
        <p:blipFill>
          <a:blip r:embed="rId3"/>
          <a:stretch>
            <a:fillRect/>
          </a:stretch>
        </p:blipFill>
        <p:spPr>
          <a:xfrm>
            <a:off x="3087031" y="3434391"/>
            <a:ext cx="6017938" cy="2742572"/>
          </a:xfrm>
          <a:prstGeom prst="rect">
            <a:avLst/>
          </a:prstGeom>
        </p:spPr>
      </p:pic>
      <p:sp>
        <p:nvSpPr>
          <p:cNvPr id="2" name="標題 1"/>
          <p:cNvSpPr>
            <a:spLocks noGrp="1"/>
          </p:cNvSpPr>
          <p:nvPr>
            <p:ph type="title"/>
          </p:nvPr>
        </p:nvSpPr>
        <p:spPr/>
        <p:txBody>
          <a:bodyPr/>
          <a:lstStyle/>
          <a:p>
            <a:pPr algn="ctr"/>
            <a:r>
              <a:rPr lang="en-US" altLang="zh-TW" b="1" dirty="0" smtClean="0">
                <a:latin typeface="+mn-lt"/>
              </a:rPr>
              <a:t>Pseudo VC for Neural-Post-Filter Training</a:t>
            </a:r>
            <a:endParaRPr lang="zh-TW" altLang="en-US" b="1" dirty="0">
              <a:latin typeface="+mn-lt"/>
            </a:endParaRP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17</a:t>
            </a:fld>
            <a:endParaRPr lang="zh-TW" altLang="en-US"/>
          </a:p>
        </p:txBody>
      </p:sp>
    </p:spTree>
    <p:extLst>
      <p:ext uri="{BB962C8B-B14F-4D97-AF65-F5344CB8AC3E}">
        <p14:creationId xmlns:p14="http://schemas.microsoft.com/office/powerpoint/2010/main" val="4907208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dirty="0" smtClean="0"/>
              <a:t>Using </a:t>
            </a:r>
            <a:r>
              <a:rPr lang="en-US" altLang="zh-TW" b="1" dirty="0" smtClean="0">
                <a:solidFill>
                  <a:schemeClr val="accent2">
                    <a:lumMod val="75000"/>
                  </a:schemeClr>
                </a:solidFill>
              </a:rPr>
              <a:t>enhanced</a:t>
            </a:r>
            <a:r>
              <a:rPr lang="en-US" altLang="zh-TW" dirty="0" smtClean="0"/>
              <a:t> features eases the acoustic mismatch</a:t>
            </a:r>
          </a:p>
          <a:p>
            <a:pPr lvl="1"/>
            <a:r>
              <a:rPr lang="en-US" altLang="zh-TW" dirty="0" smtClean="0"/>
              <a:t>Acoustic characteristics of </a:t>
            </a:r>
            <a:r>
              <a:rPr lang="en-US" altLang="zh-TW" b="1" dirty="0" smtClean="0">
                <a:solidFill>
                  <a:schemeClr val="accent1">
                    <a:lumMod val="75000"/>
                  </a:schemeClr>
                </a:solidFill>
              </a:rPr>
              <a:t>pseudo VC </a:t>
            </a:r>
            <a:r>
              <a:rPr lang="en-US" altLang="zh-TW" dirty="0" smtClean="0"/>
              <a:t>and </a:t>
            </a:r>
            <a:r>
              <a:rPr lang="en-US" altLang="zh-TW" b="1" dirty="0" smtClean="0">
                <a:solidFill>
                  <a:schemeClr val="accent2">
                    <a:lumMod val="75000"/>
                  </a:schemeClr>
                </a:solidFill>
              </a:rPr>
              <a:t>enhanced</a:t>
            </a:r>
            <a:r>
              <a:rPr lang="en-US" altLang="zh-TW" dirty="0" smtClean="0"/>
              <a:t> features are similar</a:t>
            </a:r>
          </a:p>
          <a:p>
            <a:pPr lvl="1"/>
            <a:r>
              <a:rPr lang="en-US" altLang="zh-TW" dirty="0" smtClean="0"/>
              <a:t>Both of them suffers from the distortions caused by the VC model</a:t>
            </a:r>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pic>
        <p:nvPicPr>
          <p:cNvPr id="7" name="圖片 6"/>
          <p:cNvPicPr>
            <a:picLocks noChangeAspect="1"/>
          </p:cNvPicPr>
          <p:nvPr/>
        </p:nvPicPr>
        <p:blipFill>
          <a:blip r:embed="rId3"/>
          <a:stretch>
            <a:fillRect/>
          </a:stretch>
        </p:blipFill>
        <p:spPr>
          <a:xfrm>
            <a:off x="3087031" y="3451859"/>
            <a:ext cx="6017938" cy="2725104"/>
          </a:xfrm>
          <a:prstGeom prst="rect">
            <a:avLst/>
          </a:prstGeom>
        </p:spPr>
      </p:pic>
      <p:sp>
        <p:nvSpPr>
          <p:cNvPr id="2" name="標題 1"/>
          <p:cNvSpPr>
            <a:spLocks noGrp="1"/>
          </p:cNvSpPr>
          <p:nvPr>
            <p:ph type="title"/>
          </p:nvPr>
        </p:nvSpPr>
        <p:spPr/>
        <p:txBody>
          <a:bodyPr/>
          <a:lstStyle/>
          <a:p>
            <a:pPr algn="ctr"/>
            <a:r>
              <a:rPr lang="en-US" altLang="zh-TW" b="1" dirty="0" smtClean="0">
                <a:latin typeface="+mn-lt"/>
              </a:rPr>
              <a:t>Neural-Post-Filter for TTS</a:t>
            </a:r>
            <a:endParaRPr lang="zh-TW" altLang="en-US" b="1" dirty="0">
              <a:latin typeface="+mn-lt"/>
            </a:endParaRP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18</a:t>
            </a:fld>
            <a:endParaRPr lang="zh-TW" altLang="en-US"/>
          </a:p>
        </p:txBody>
      </p:sp>
    </p:spTree>
    <p:extLst>
      <p:ext uri="{BB962C8B-B14F-4D97-AF65-F5344CB8AC3E}">
        <p14:creationId xmlns:p14="http://schemas.microsoft.com/office/powerpoint/2010/main" val="23613756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smtClean="0">
                <a:latin typeface="+mn-lt"/>
              </a:rPr>
              <a:t>Outline</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b="1" dirty="0" smtClean="0"/>
              <a:t>Background</a:t>
            </a:r>
            <a:r>
              <a:rPr lang="en-US" altLang="zh-TW" dirty="0" smtClean="0"/>
              <a:t>: Speech generation</a:t>
            </a:r>
          </a:p>
          <a:p>
            <a:pPr lvl="1"/>
            <a:r>
              <a:rPr lang="en-US" altLang="zh-TW" dirty="0" smtClean="0"/>
              <a:t>Speech modeling</a:t>
            </a:r>
          </a:p>
          <a:p>
            <a:pPr lvl="1"/>
            <a:r>
              <a:rPr lang="en-US" altLang="zh-TW" dirty="0" err="1" smtClean="0"/>
              <a:t>WaveNet</a:t>
            </a:r>
            <a:r>
              <a:rPr lang="en-US" altLang="zh-TW" dirty="0" smtClean="0"/>
              <a:t> and Parallel </a:t>
            </a:r>
            <a:r>
              <a:rPr lang="en-US" altLang="zh-TW" dirty="0" err="1" smtClean="0"/>
              <a:t>WaveGAN</a:t>
            </a:r>
            <a:endParaRPr lang="en-US" altLang="zh-TW" dirty="0" smtClean="0"/>
          </a:p>
          <a:p>
            <a:r>
              <a:rPr lang="en-US" altLang="zh-TW" b="1" dirty="0" smtClean="0"/>
              <a:t>Topic 1</a:t>
            </a:r>
            <a:r>
              <a:rPr lang="en-US" altLang="zh-TW" dirty="0" smtClean="0"/>
              <a:t>: Pitch-aware generation model</a:t>
            </a:r>
          </a:p>
          <a:p>
            <a:pPr lvl="1"/>
            <a:r>
              <a:rPr lang="en-US" altLang="zh-TW" dirty="0" smtClean="0"/>
              <a:t>Pitch-dependent dilated convolutional neural network (PDCNN)</a:t>
            </a:r>
          </a:p>
          <a:p>
            <a:pPr lvl="1"/>
            <a:r>
              <a:rPr lang="en-US" altLang="zh-TW" dirty="0" smtClean="0"/>
              <a:t>Quasi-Periodic structure</a:t>
            </a:r>
          </a:p>
          <a:p>
            <a:r>
              <a:rPr lang="en-US" altLang="zh-TW" b="1" dirty="0" smtClean="0"/>
              <a:t>Topic 2</a:t>
            </a:r>
            <a:r>
              <a:rPr lang="en-US" altLang="zh-TW" dirty="0" smtClean="0"/>
              <a:t>: </a:t>
            </a:r>
            <a:r>
              <a:rPr lang="en-US" altLang="zh-TW" dirty="0" smtClean="0"/>
              <a:t>Collapsed speech detection and suppression</a:t>
            </a:r>
            <a:endParaRPr lang="en-US" altLang="zh-TW" dirty="0" smtClean="0"/>
          </a:p>
          <a:p>
            <a:r>
              <a:rPr lang="en-US" altLang="zh-TW" b="1" dirty="0" smtClean="0"/>
              <a:t>Topic 3</a:t>
            </a:r>
            <a:r>
              <a:rPr lang="en-US" altLang="zh-TW" dirty="0" smtClean="0"/>
              <a:t>: Post-filter for TTS</a:t>
            </a:r>
          </a:p>
          <a:p>
            <a:endParaRPr lang="en-US" altLang="zh-TW" dirty="0" smtClean="0"/>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a:t>
            </a:fld>
            <a:endParaRPr lang="zh-TW" altLang="en-US"/>
          </a:p>
        </p:txBody>
      </p:sp>
    </p:spTree>
    <p:extLst>
      <p:ext uri="{BB962C8B-B14F-4D97-AF65-F5344CB8AC3E}">
        <p14:creationId xmlns:p14="http://schemas.microsoft.com/office/powerpoint/2010/main" val="26194402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Selected Publication</a:t>
            </a:r>
            <a:endParaRPr lang="zh-TW" altLang="en-US" b="1" dirty="0">
              <a:latin typeface="+mn-lt"/>
            </a:endParaRPr>
          </a:p>
        </p:txBody>
      </p:sp>
      <p:sp>
        <p:nvSpPr>
          <p:cNvPr id="3" name="內容版面配置區 2"/>
          <p:cNvSpPr>
            <a:spLocks noGrp="1"/>
          </p:cNvSpPr>
          <p:nvPr>
            <p:ph idx="1"/>
          </p:nvPr>
        </p:nvSpPr>
        <p:spPr>
          <a:xfrm>
            <a:off x="838200" y="1825625"/>
            <a:ext cx="10515600" cy="4480964"/>
          </a:xfrm>
        </p:spPr>
        <p:txBody>
          <a:bodyPr>
            <a:normAutofit fontScale="62500" lnSpcReduction="20000"/>
          </a:bodyPr>
          <a:lstStyle/>
          <a:p>
            <a:r>
              <a:rPr lang="en-US" altLang="zh-TW" sz="2600" b="1" dirty="0"/>
              <a:t>LPCDC w/ CSSD</a:t>
            </a:r>
          </a:p>
          <a:p>
            <a:pPr lvl="1"/>
            <a:r>
              <a:rPr lang="en-US" altLang="zh-TW" sz="2600" dirty="0" smtClean="0">
                <a:cs typeface="Times New Roman" panose="02020603050405020304" pitchFamily="18" charset="0"/>
              </a:rPr>
              <a:t>Y. </a:t>
            </a:r>
            <a:r>
              <a:rPr lang="en-US" altLang="zh-TW" sz="2600" dirty="0">
                <a:cs typeface="Times New Roman" panose="02020603050405020304" pitchFamily="18" charset="0"/>
              </a:rPr>
              <a:t>-</a:t>
            </a:r>
            <a:r>
              <a:rPr lang="en-US" altLang="zh-TW" sz="2600" dirty="0" smtClean="0">
                <a:cs typeface="Times New Roman" panose="02020603050405020304" pitchFamily="18" charset="0"/>
              </a:rPr>
              <a:t>C. Wu et al. “The NU non-parallel voice conversion system for voice conversion challenge 2018”, in </a:t>
            </a:r>
            <a:r>
              <a:rPr lang="en-US" altLang="zh-TW" sz="2600" i="1" dirty="0" smtClean="0">
                <a:cs typeface="Times New Roman" panose="02020603050405020304" pitchFamily="18" charset="0"/>
              </a:rPr>
              <a:t>Proc. Odyssey</a:t>
            </a:r>
            <a:r>
              <a:rPr lang="en-US" altLang="zh-TW" sz="2600" dirty="0" smtClean="0">
                <a:cs typeface="Times New Roman" panose="02020603050405020304" pitchFamily="18" charset="0"/>
              </a:rPr>
              <a:t>, 2018. </a:t>
            </a:r>
          </a:p>
          <a:p>
            <a:pPr lvl="1"/>
            <a:r>
              <a:rPr lang="en-US" altLang="zh-TW" sz="2600" dirty="0" smtClean="0">
                <a:cs typeface="Times New Roman" panose="02020603050405020304" pitchFamily="18" charset="0"/>
              </a:rPr>
              <a:t>Y</a:t>
            </a:r>
            <a:r>
              <a:rPr lang="en-US" altLang="zh-TW" sz="2600" dirty="0">
                <a:cs typeface="Times New Roman" panose="02020603050405020304" pitchFamily="18" charset="0"/>
              </a:rPr>
              <a:t>. -C. Wu et al. “Collapsed speech generation and suppression for </a:t>
            </a:r>
            <a:r>
              <a:rPr lang="en-US" altLang="zh-TW" sz="2600" dirty="0" err="1">
                <a:cs typeface="Times New Roman" panose="02020603050405020304" pitchFamily="18" charset="0"/>
              </a:rPr>
              <a:t>WaveNet</a:t>
            </a:r>
            <a:r>
              <a:rPr lang="en-US" altLang="zh-TW" sz="2600" dirty="0">
                <a:cs typeface="Times New Roman" panose="02020603050405020304" pitchFamily="18" charset="0"/>
              </a:rPr>
              <a:t> vocoder ,” i</a:t>
            </a:r>
            <a:r>
              <a:rPr lang="en-US" altLang="zh-TW" sz="2600" dirty="0" smtClean="0">
                <a:cs typeface="Times New Roman" panose="02020603050405020304" pitchFamily="18" charset="0"/>
              </a:rPr>
              <a:t>n </a:t>
            </a:r>
            <a:r>
              <a:rPr lang="en-US" altLang="zh-TW" sz="2600" i="1" dirty="0" smtClean="0">
                <a:cs typeface="Times New Roman" panose="02020603050405020304" pitchFamily="18" charset="0"/>
              </a:rPr>
              <a:t>Proc</a:t>
            </a:r>
            <a:r>
              <a:rPr lang="en-US" altLang="zh-TW" sz="2600" i="1" dirty="0">
                <a:cs typeface="Times New Roman" panose="02020603050405020304" pitchFamily="18" charset="0"/>
              </a:rPr>
              <a:t>. </a:t>
            </a:r>
            <a:r>
              <a:rPr lang="en-US" altLang="zh-TW" sz="2600" i="1" dirty="0" err="1">
                <a:cs typeface="Times New Roman" panose="02020603050405020304" pitchFamily="18" charset="0"/>
              </a:rPr>
              <a:t>Interspeech</a:t>
            </a:r>
            <a:r>
              <a:rPr lang="en-US" altLang="zh-TW" sz="2600" dirty="0">
                <a:cs typeface="Times New Roman" panose="02020603050405020304" pitchFamily="18" charset="0"/>
              </a:rPr>
              <a:t>, 2018.</a:t>
            </a:r>
          </a:p>
          <a:p>
            <a:pPr lvl="1"/>
            <a:r>
              <a:rPr lang="en-US" altLang="zh-TW" sz="2600" dirty="0">
                <a:cs typeface="Times New Roman" panose="02020603050405020304" pitchFamily="18" charset="0"/>
              </a:rPr>
              <a:t>Y. -C. Wu et al. “Non-parallel voice conversion system with </a:t>
            </a:r>
            <a:r>
              <a:rPr lang="en-US" altLang="zh-TW" sz="2600" dirty="0" err="1">
                <a:cs typeface="Times New Roman" panose="02020603050405020304" pitchFamily="18" charset="0"/>
              </a:rPr>
              <a:t>WaveNet</a:t>
            </a:r>
            <a:r>
              <a:rPr lang="en-US" altLang="zh-TW" sz="2600" dirty="0">
                <a:cs typeface="Times New Roman" panose="02020603050405020304" pitchFamily="18" charset="0"/>
              </a:rPr>
              <a:t> vocoder and collapsed speech suppression,” </a:t>
            </a:r>
            <a:r>
              <a:rPr lang="en-US" altLang="zh-TW" sz="2600" i="1" dirty="0">
                <a:cs typeface="Times New Roman" panose="02020603050405020304" pitchFamily="18" charset="0"/>
              </a:rPr>
              <a:t>IEEE Access</a:t>
            </a:r>
            <a:r>
              <a:rPr lang="en-US" altLang="zh-TW" sz="2600" dirty="0">
                <a:cs typeface="Times New Roman" panose="02020603050405020304" pitchFamily="18" charset="0"/>
              </a:rPr>
              <a:t>, 2020.</a:t>
            </a:r>
            <a:endParaRPr lang="en-US" altLang="zh-TW" sz="2600" dirty="0"/>
          </a:p>
          <a:p>
            <a:r>
              <a:rPr lang="en-US" altLang="zh-TW" sz="2600" b="1" dirty="0" err="1"/>
              <a:t>QPNet</a:t>
            </a:r>
            <a:endParaRPr lang="en-US" altLang="zh-TW" sz="2600" b="1" dirty="0"/>
          </a:p>
          <a:p>
            <a:pPr lvl="1"/>
            <a:r>
              <a:rPr lang="en-US" altLang="zh-TW" sz="2600" dirty="0">
                <a:cs typeface="Times New Roman" panose="02020603050405020304" pitchFamily="18" charset="0"/>
              </a:rPr>
              <a:t>Y.-C. Wu et al. “Quasi-Periodic </a:t>
            </a:r>
            <a:r>
              <a:rPr lang="en-US" altLang="zh-TW" sz="2600" dirty="0" err="1">
                <a:cs typeface="Times New Roman" panose="02020603050405020304" pitchFamily="18" charset="0"/>
              </a:rPr>
              <a:t>WaveNet</a:t>
            </a:r>
            <a:r>
              <a:rPr lang="en-US" altLang="zh-TW" sz="2600" dirty="0">
                <a:cs typeface="Times New Roman" panose="02020603050405020304" pitchFamily="18" charset="0"/>
              </a:rPr>
              <a:t> vocoder: a pitch dependent dilated convolution model for parametric speech generation ,” i</a:t>
            </a:r>
            <a:r>
              <a:rPr lang="en-US" altLang="zh-TW" sz="2600" dirty="0" smtClean="0">
                <a:cs typeface="Times New Roman" panose="02020603050405020304" pitchFamily="18" charset="0"/>
              </a:rPr>
              <a:t>n </a:t>
            </a:r>
            <a:r>
              <a:rPr lang="en-US" altLang="zh-TW" sz="2600" i="1" dirty="0" smtClean="0">
                <a:cs typeface="Times New Roman" panose="02020603050405020304" pitchFamily="18" charset="0"/>
              </a:rPr>
              <a:t>Proc</a:t>
            </a:r>
            <a:r>
              <a:rPr lang="en-US" altLang="zh-TW" sz="2600" i="1" dirty="0">
                <a:cs typeface="Times New Roman" panose="02020603050405020304" pitchFamily="18" charset="0"/>
              </a:rPr>
              <a:t>. </a:t>
            </a:r>
            <a:r>
              <a:rPr lang="en-US" altLang="zh-TW" sz="2600" i="1" dirty="0" err="1">
                <a:cs typeface="Times New Roman" panose="02020603050405020304" pitchFamily="18" charset="0"/>
              </a:rPr>
              <a:t>Interspeech</a:t>
            </a:r>
            <a:r>
              <a:rPr lang="en-US" altLang="zh-TW" sz="2600" dirty="0">
                <a:cs typeface="Times New Roman" panose="02020603050405020304" pitchFamily="18" charset="0"/>
              </a:rPr>
              <a:t>, 2019.</a:t>
            </a:r>
          </a:p>
          <a:p>
            <a:pPr lvl="1"/>
            <a:r>
              <a:rPr lang="en-US" altLang="zh-TW" sz="2600" dirty="0">
                <a:cs typeface="Times New Roman" panose="02020603050405020304" pitchFamily="18" charset="0"/>
              </a:rPr>
              <a:t>Y.-C. Wu et al. “Statistical voice conversion with Quasi-Periodic </a:t>
            </a:r>
            <a:r>
              <a:rPr lang="en-US" altLang="zh-TW" sz="2600" dirty="0" err="1">
                <a:cs typeface="Times New Roman" panose="02020603050405020304" pitchFamily="18" charset="0"/>
              </a:rPr>
              <a:t>WaveNet</a:t>
            </a:r>
            <a:r>
              <a:rPr lang="en-US" altLang="zh-TW" sz="2600" dirty="0">
                <a:cs typeface="Times New Roman" panose="02020603050405020304" pitchFamily="18" charset="0"/>
              </a:rPr>
              <a:t> vocoder ,” i</a:t>
            </a:r>
            <a:r>
              <a:rPr lang="en-US" altLang="zh-TW" sz="2600" dirty="0" smtClean="0">
                <a:cs typeface="Times New Roman" panose="02020603050405020304" pitchFamily="18" charset="0"/>
              </a:rPr>
              <a:t>n </a:t>
            </a:r>
            <a:r>
              <a:rPr lang="en-US" altLang="zh-TW" sz="2600" i="1" dirty="0" smtClean="0">
                <a:cs typeface="Times New Roman" panose="02020603050405020304" pitchFamily="18" charset="0"/>
              </a:rPr>
              <a:t>Proc</a:t>
            </a:r>
            <a:r>
              <a:rPr lang="en-US" altLang="zh-TW" sz="2600" i="1" dirty="0">
                <a:cs typeface="Times New Roman" panose="02020603050405020304" pitchFamily="18" charset="0"/>
              </a:rPr>
              <a:t>. SSW10</a:t>
            </a:r>
            <a:r>
              <a:rPr lang="en-US" altLang="zh-TW" sz="2600" dirty="0">
                <a:cs typeface="Times New Roman" panose="02020603050405020304" pitchFamily="18" charset="0"/>
              </a:rPr>
              <a:t>, 2019.</a:t>
            </a:r>
          </a:p>
          <a:p>
            <a:pPr lvl="1"/>
            <a:r>
              <a:rPr lang="en-US" altLang="zh-TW" sz="2600" dirty="0">
                <a:cs typeface="Times New Roman" panose="02020603050405020304" pitchFamily="18" charset="0"/>
              </a:rPr>
              <a:t>Y.-C. Wu et al. “Quasi-Periodic </a:t>
            </a:r>
            <a:r>
              <a:rPr lang="en-US" altLang="zh-TW" sz="2600" dirty="0" err="1">
                <a:cs typeface="Times New Roman" panose="02020603050405020304" pitchFamily="18" charset="0"/>
              </a:rPr>
              <a:t>WaveNet</a:t>
            </a:r>
            <a:r>
              <a:rPr lang="en-US" altLang="zh-TW" sz="2600" dirty="0">
                <a:cs typeface="Times New Roman" panose="02020603050405020304" pitchFamily="18" charset="0"/>
              </a:rPr>
              <a:t> vocoder: an autoregressive raw waveform generative model with pitch-dependent dilated convolution neural network,” </a:t>
            </a:r>
            <a:r>
              <a:rPr lang="en-US" altLang="zh-TW" sz="2600" i="1" dirty="0">
                <a:cs typeface="Times New Roman" panose="02020603050405020304" pitchFamily="18" charset="0"/>
              </a:rPr>
              <a:t>IEEE TASLP</a:t>
            </a:r>
            <a:r>
              <a:rPr lang="en-US" altLang="zh-TW" sz="2600" dirty="0">
                <a:cs typeface="Times New Roman" panose="02020603050405020304" pitchFamily="18" charset="0"/>
              </a:rPr>
              <a:t>, 2020. (under review)</a:t>
            </a:r>
          </a:p>
          <a:p>
            <a:r>
              <a:rPr lang="en-US" altLang="zh-TW" sz="2600" b="1" dirty="0"/>
              <a:t>QPPWG</a:t>
            </a:r>
          </a:p>
          <a:p>
            <a:pPr lvl="1"/>
            <a:r>
              <a:rPr lang="en-US" altLang="zh-TW" sz="2600" dirty="0">
                <a:cs typeface="Times New Roman" panose="02020603050405020304" pitchFamily="18" charset="0"/>
              </a:rPr>
              <a:t>Y.-C. Wu et al. “Quasi-Periodic parallel </a:t>
            </a:r>
            <a:r>
              <a:rPr lang="en-US" altLang="zh-TW" sz="2600" dirty="0" err="1">
                <a:cs typeface="Times New Roman" panose="02020603050405020304" pitchFamily="18" charset="0"/>
              </a:rPr>
              <a:t>WaveGAN</a:t>
            </a:r>
            <a:r>
              <a:rPr lang="en-US" altLang="zh-TW" sz="2600" dirty="0">
                <a:cs typeface="Times New Roman" panose="02020603050405020304" pitchFamily="18" charset="0"/>
              </a:rPr>
              <a:t> vocoder: a non-autoregressive pitch-dependent dilated convolution model for parametric speech generation,” i</a:t>
            </a:r>
            <a:r>
              <a:rPr lang="en-US" altLang="zh-TW" sz="2600" dirty="0" smtClean="0">
                <a:cs typeface="Times New Roman" panose="02020603050405020304" pitchFamily="18" charset="0"/>
              </a:rPr>
              <a:t>n </a:t>
            </a:r>
            <a:r>
              <a:rPr lang="en-US" altLang="zh-TW" sz="2600" i="1" dirty="0" smtClean="0">
                <a:cs typeface="Times New Roman" panose="02020603050405020304" pitchFamily="18" charset="0"/>
              </a:rPr>
              <a:t>Proc</a:t>
            </a:r>
            <a:r>
              <a:rPr lang="en-US" altLang="zh-TW" sz="2600" i="1" dirty="0">
                <a:cs typeface="Times New Roman" panose="02020603050405020304" pitchFamily="18" charset="0"/>
              </a:rPr>
              <a:t>. </a:t>
            </a:r>
            <a:r>
              <a:rPr lang="en-US" altLang="zh-TW" sz="2600" i="1" dirty="0" err="1">
                <a:cs typeface="Times New Roman" panose="02020603050405020304" pitchFamily="18" charset="0"/>
              </a:rPr>
              <a:t>Interspeech</a:t>
            </a:r>
            <a:r>
              <a:rPr lang="en-US" altLang="zh-TW" sz="2600" dirty="0">
                <a:cs typeface="Times New Roman" panose="02020603050405020304" pitchFamily="18" charset="0"/>
              </a:rPr>
              <a:t>, 2020.</a:t>
            </a:r>
          </a:p>
          <a:p>
            <a:pPr lvl="1"/>
            <a:r>
              <a:rPr lang="en-US" altLang="zh-TW" sz="2600" dirty="0">
                <a:cs typeface="Times New Roman" panose="02020603050405020304" pitchFamily="18" charset="0"/>
              </a:rPr>
              <a:t>Y.-C. Wu et al. “Quasi-Periodic parallel </a:t>
            </a:r>
            <a:r>
              <a:rPr lang="en-US" altLang="zh-TW" sz="2600" dirty="0" err="1">
                <a:cs typeface="Times New Roman" panose="02020603050405020304" pitchFamily="18" charset="0"/>
              </a:rPr>
              <a:t>WaveGAN</a:t>
            </a:r>
            <a:r>
              <a:rPr lang="en-US" altLang="zh-TW" sz="2600" dirty="0">
                <a:cs typeface="Times New Roman" panose="02020603050405020304" pitchFamily="18" charset="0"/>
              </a:rPr>
              <a:t> vocoder: a non-autoregressive raw waveform generative model with pitch-dependent dilated convolution neural network,” </a:t>
            </a:r>
            <a:r>
              <a:rPr lang="en-US" altLang="zh-TW" sz="2600" i="1" dirty="0">
                <a:cs typeface="Times New Roman" panose="02020603050405020304" pitchFamily="18" charset="0"/>
              </a:rPr>
              <a:t>IEEE TASLP</a:t>
            </a:r>
            <a:r>
              <a:rPr lang="en-US" altLang="zh-TW" sz="2600" dirty="0">
                <a:cs typeface="Times New Roman" panose="02020603050405020304" pitchFamily="18" charset="0"/>
              </a:rPr>
              <a:t>, 2020. (under review</a:t>
            </a:r>
            <a:r>
              <a:rPr lang="en-US" altLang="zh-TW" sz="2600" dirty="0" smtClean="0">
                <a:cs typeface="Times New Roman" panose="02020603050405020304" pitchFamily="18" charset="0"/>
              </a:rPr>
              <a:t>)</a:t>
            </a:r>
          </a:p>
          <a:p>
            <a:r>
              <a:rPr lang="en-US" altLang="zh-TW" sz="2600" b="1" dirty="0" smtClean="0">
                <a:cs typeface="Times New Roman" panose="02020603050405020304" pitchFamily="18" charset="0"/>
              </a:rPr>
              <a:t>Neural-post-filter</a:t>
            </a:r>
          </a:p>
          <a:p>
            <a:pPr lvl="1"/>
            <a:r>
              <a:rPr lang="en-US" altLang="zh-TW" sz="2600" dirty="0">
                <a:cs typeface="Times New Roman" panose="02020603050405020304" pitchFamily="18" charset="0"/>
              </a:rPr>
              <a:t>Y.-C. Wu et al. “A cyclical post-filtering approach to mismatch refinement of neural vocoder for text-to-speech systems,” in </a:t>
            </a:r>
            <a:r>
              <a:rPr lang="en-US" altLang="zh-TW" sz="2600" i="1" dirty="0">
                <a:cs typeface="Times New Roman" panose="02020603050405020304" pitchFamily="18" charset="0"/>
              </a:rPr>
              <a:t>Proc. </a:t>
            </a:r>
            <a:r>
              <a:rPr lang="en-US" altLang="zh-TW" sz="2600" i="1" dirty="0" err="1">
                <a:cs typeface="Times New Roman" panose="02020603050405020304" pitchFamily="18" charset="0"/>
              </a:rPr>
              <a:t>Interspeech</a:t>
            </a:r>
            <a:r>
              <a:rPr lang="en-US" altLang="zh-TW" sz="2600" dirty="0">
                <a:cs typeface="Times New Roman" panose="02020603050405020304" pitchFamily="18" charset="0"/>
              </a:rPr>
              <a:t>, 2020</a:t>
            </a:r>
            <a:r>
              <a:rPr lang="en-US" altLang="zh-TW" sz="2600" dirty="0" smtClean="0">
                <a:cs typeface="Times New Roman" panose="02020603050405020304" pitchFamily="18" charset="0"/>
              </a:rPr>
              <a:t>.</a:t>
            </a:r>
            <a:endParaRPr lang="en-US" altLang="zh-TW" sz="2600" dirty="0">
              <a:cs typeface="Times New Roman" panose="02020603050405020304" pitchFamily="18" charset="0"/>
            </a:endParaRPr>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19</a:t>
            </a:fld>
            <a:endParaRPr lang="zh-TW" altLang="en-US"/>
          </a:p>
        </p:txBody>
      </p:sp>
    </p:spTree>
    <p:extLst>
      <p:ext uri="{BB962C8B-B14F-4D97-AF65-F5344CB8AC3E}">
        <p14:creationId xmlns:p14="http://schemas.microsoft.com/office/powerpoint/2010/main" val="40752019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05794" y="1872326"/>
            <a:ext cx="7886700" cy="2813265"/>
          </a:xfrm>
        </p:spPr>
        <p:txBody>
          <a:bodyPr>
            <a:normAutofit fontScale="90000"/>
          </a:bodyPr>
          <a:lstStyle/>
          <a:p>
            <a:pPr algn="ctr"/>
            <a:r>
              <a:rPr lang="en-US" altLang="zh-TW" b="1" dirty="0" smtClean="0">
                <a:latin typeface="+mn-lt"/>
              </a:rPr>
              <a:t>Thank you for your attention !</a:t>
            </a:r>
            <a:br>
              <a:rPr lang="en-US" altLang="zh-TW" b="1" dirty="0" smtClean="0">
                <a:latin typeface="+mn-lt"/>
              </a:rPr>
            </a:br>
            <a:r>
              <a:rPr lang="en-US" altLang="zh-TW" b="1" dirty="0" smtClean="0">
                <a:latin typeface="+mn-lt"/>
              </a:rPr>
              <a:t/>
            </a:r>
            <a:br>
              <a:rPr lang="en-US" altLang="zh-TW" b="1" dirty="0" smtClean="0">
                <a:latin typeface="+mn-lt"/>
              </a:rPr>
            </a:br>
            <a:r>
              <a:rPr lang="en-US" sz="2400" dirty="0" smtClean="0">
                <a:hlinkClick r:id="rId3"/>
              </a:rPr>
              <a:t>https://bigpon.github.io/QuasiPeriodicParallelWaveGAN_demo/</a:t>
            </a:r>
            <a:r>
              <a:rPr lang="en-US" sz="2400" dirty="0" smtClean="0"/>
              <a:t/>
            </a:r>
            <a:br>
              <a:rPr lang="en-US" sz="2400" dirty="0" smtClean="0"/>
            </a:br>
            <a:r>
              <a:rPr lang="en-US" sz="2400" dirty="0" smtClean="0">
                <a:hlinkClick r:id="rId4"/>
              </a:rPr>
              <a:t>https://bigpon.github.io/QuasiPeriodicWaveNet_demo/</a:t>
            </a:r>
            <a:r>
              <a:rPr lang="en-US" sz="2400" dirty="0" smtClean="0"/>
              <a:t/>
            </a:r>
            <a:br>
              <a:rPr lang="en-US" sz="2400" dirty="0" smtClean="0"/>
            </a:br>
            <a:r>
              <a:rPr lang="en-US" sz="2400" dirty="0" smtClean="0">
                <a:hlinkClick r:id="rId5"/>
              </a:rPr>
              <a:t>https://bigpon.github.io/LpcConstrainedWaveNet_demo/</a:t>
            </a:r>
            <a:r>
              <a:rPr lang="en-US" sz="2400" dirty="0" smtClean="0"/>
              <a:t/>
            </a:r>
            <a:br>
              <a:rPr lang="en-US" sz="2400" dirty="0" smtClean="0"/>
            </a:br>
            <a:r>
              <a:rPr lang="en-US" sz="2400" dirty="0">
                <a:hlinkClick r:id="rId6"/>
              </a:rPr>
              <a:t>https://</a:t>
            </a:r>
            <a:r>
              <a:rPr lang="en-US" sz="2400" dirty="0" smtClean="0">
                <a:hlinkClick r:id="rId6"/>
              </a:rPr>
              <a:t>bigpon.github.io/CycleNeuralPostFilter_demo/</a:t>
            </a:r>
            <a:r>
              <a:rPr lang="en-US" sz="2400" dirty="0" smtClean="0"/>
              <a:t/>
            </a:r>
            <a:br>
              <a:rPr lang="en-US" sz="2400" dirty="0" smtClean="0"/>
            </a:br>
            <a:endParaRPr lang="zh-TW" altLang="en-US" sz="2400" dirty="0">
              <a:latin typeface="+mn-lt"/>
            </a:endParaRPr>
          </a:p>
        </p:txBody>
      </p:sp>
      <p:sp>
        <p:nvSpPr>
          <p:cNvPr id="5" name="投影片編號版面配置區 4"/>
          <p:cNvSpPr>
            <a:spLocks noGrp="1"/>
          </p:cNvSpPr>
          <p:nvPr>
            <p:ph type="sldNum" sz="quarter" idx="12"/>
          </p:nvPr>
        </p:nvSpPr>
        <p:spPr/>
        <p:txBody>
          <a:bodyPr/>
          <a:lstStyle/>
          <a:p>
            <a:fld id="{CECD2910-5291-4215-A14B-1E9C42171ABB}" type="slidenum">
              <a:rPr lang="zh-TW" altLang="en-US" smtClean="0"/>
              <a:t>20</a:t>
            </a:fld>
            <a:endParaRPr lang="zh-TW" altLang="en-US"/>
          </a:p>
        </p:txBody>
      </p:sp>
      <p:pic>
        <p:nvPicPr>
          <p:cNvPr id="6" name="Picture 2" descr="https://upload.wikimedia.org/wikipedia/en/0/0e/Logonu.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646" y="5288272"/>
            <a:ext cx="1344120" cy="921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5269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a:latin typeface="+mn-lt"/>
              </a:rPr>
              <a:t>Mean Opinion Score of Speech Quality</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a:t>Score: 1(lowest)</a:t>
            </a:r>
            <a:r>
              <a:rPr lang="en-US" altLang="zh-TW" dirty="0">
                <a:cs typeface="Times New Roman" panose="02020603050405020304" pitchFamily="18" charset="0"/>
              </a:rPr>
              <a:t>–5(highest</a:t>
            </a:r>
            <a:r>
              <a:rPr lang="en-US" altLang="zh-TW" dirty="0" smtClean="0">
                <a:cs typeface="Times New Roman" panose="02020603050405020304" pitchFamily="18" charset="0"/>
              </a:rPr>
              <a:t>)</a:t>
            </a:r>
          </a:p>
          <a:p>
            <a:r>
              <a:rPr lang="en-US" altLang="zh-TW" dirty="0" err="1" smtClean="0">
                <a:cs typeface="Times New Roman" panose="02020603050405020304" pitchFamily="18" charset="0"/>
              </a:rPr>
              <a:t>QPNet</a:t>
            </a:r>
            <a:r>
              <a:rPr lang="en-US" altLang="zh-TW" dirty="0" smtClean="0">
                <a:cs typeface="Times New Roman" panose="02020603050405020304" pitchFamily="18" charset="0"/>
              </a:rPr>
              <a:t>/QPPWG outperform the </a:t>
            </a:r>
            <a:r>
              <a:rPr lang="en-US" altLang="zh-TW" b="1" dirty="0" smtClean="0">
                <a:cs typeface="Times New Roman" panose="02020603050405020304" pitchFamily="18" charset="0"/>
              </a:rPr>
              <a:t>same sized</a:t>
            </a:r>
            <a:r>
              <a:rPr lang="en-US" altLang="zh-TW" dirty="0" smtClean="0">
                <a:cs typeface="Times New Roman" panose="02020603050405020304" pitchFamily="18" charset="0"/>
              </a:rPr>
              <a:t> WN/PWG</a:t>
            </a:r>
          </a:p>
          <a:p>
            <a:r>
              <a:rPr lang="en-US" altLang="zh-TW" dirty="0" err="1">
                <a:cs typeface="Times New Roman" panose="02020603050405020304" pitchFamily="18" charset="0"/>
              </a:rPr>
              <a:t>QPNet</a:t>
            </a:r>
            <a:r>
              <a:rPr lang="en-US" altLang="zh-TW" dirty="0">
                <a:cs typeface="Times New Roman" panose="02020603050405020304" pitchFamily="18" charset="0"/>
              </a:rPr>
              <a:t>/QPPWG </a:t>
            </a:r>
            <a:r>
              <a:rPr lang="en-US" altLang="zh-TW" dirty="0" smtClean="0">
                <a:cs typeface="Times New Roman" panose="02020603050405020304" pitchFamily="18" charset="0"/>
              </a:rPr>
              <a:t>comparable to the </a:t>
            </a:r>
            <a:r>
              <a:rPr lang="en-US" altLang="zh-TW" b="1" dirty="0" smtClean="0">
                <a:cs typeface="Times New Roman" panose="02020603050405020304" pitchFamily="18" charset="0"/>
              </a:rPr>
              <a:t>larger </a:t>
            </a:r>
            <a:r>
              <a:rPr lang="en-US" altLang="zh-TW" b="1" dirty="0">
                <a:cs typeface="Times New Roman" panose="02020603050405020304" pitchFamily="18" charset="0"/>
              </a:rPr>
              <a:t>sized</a:t>
            </a:r>
            <a:r>
              <a:rPr lang="en-US" altLang="zh-TW" dirty="0">
                <a:cs typeface="Times New Roman" panose="02020603050405020304" pitchFamily="18" charset="0"/>
              </a:rPr>
              <a:t> </a:t>
            </a:r>
            <a:r>
              <a:rPr lang="en-US" altLang="zh-TW" dirty="0" smtClean="0">
                <a:cs typeface="Times New Roman" panose="02020603050405020304" pitchFamily="18" charset="0"/>
              </a:rPr>
              <a:t>WN/PWG</a:t>
            </a:r>
          </a:p>
          <a:p>
            <a:r>
              <a:rPr lang="en-US" altLang="zh-TW" dirty="0" smtClean="0">
                <a:cs typeface="Times New Roman" panose="02020603050405020304" pitchFamily="18" charset="0"/>
              </a:rPr>
              <a:t>QPPWG outperform the </a:t>
            </a:r>
            <a:r>
              <a:rPr lang="en-US" altLang="zh-TW" b="1" dirty="0" smtClean="0">
                <a:cs typeface="Times New Roman" panose="02020603050405020304" pitchFamily="18" charset="0"/>
              </a:rPr>
              <a:t>1.5 sized</a:t>
            </a:r>
            <a:r>
              <a:rPr lang="en-US" altLang="zh-TW" dirty="0" smtClean="0">
                <a:cs typeface="Times New Roman" panose="02020603050405020304" pitchFamily="18" charset="0"/>
              </a:rPr>
              <a:t> PWG w/ scaled </a:t>
            </a:r>
            <a:r>
              <a:rPr lang="en-US" altLang="zh-TW" i="1" dirty="0" smtClean="0">
                <a:cs typeface="Times New Roman" panose="02020603050405020304" pitchFamily="18" charset="0"/>
              </a:rPr>
              <a:t>F</a:t>
            </a:r>
            <a:r>
              <a:rPr lang="en-US" altLang="zh-TW" baseline="-25000" dirty="0" smtClean="0">
                <a:cs typeface="Times New Roman" panose="02020603050405020304" pitchFamily="18" charset="0"/>
              </a:rPr>
              <a:t>0</a:t>
            </a:r>
            <a:endParaRPr lang="en-US" altLang="zh-TW" baseline="-25000" dirty="0">
              <a:cs typeface="Times New Roman" panose="02020603050405020304" pitchFamily="18" charset="0"/>
            </a:endParaRPr>
          </a:p>
          <a:p>
            <a:endParaRPr lang="en-US" altLang="zh-TW" dirty="0">
              <a:cs typeface="Times New Roman" panose="02020603050405020304" pitchFamily="18" charset="0"/>
            </a:endParaRPr>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21</a:t>
            </a:fld>
            <a:endParaRPr lang="zh-TW" altLang="en-US"/>
          </a:p>
        </p:txBody>
      </p:sp>
      <p:graphicFrame>
        <p:nvGraphicFramePr>
          <p:cNvPr id="7" name="圖表 6"/>
          <p:cNvGraphicFramePr>
            <a:graphicFrameLocks/>
          </p:cNvGraphicFramePr>
          <p:nvPr>
            <p:extLst/>
          </p:nvPr>
        </p:nvGraphicFramePr>
        <p:xfrm>
          <a:off x="4482877" y="3817088"/>
          <a:ext cx="7413434" cy="23598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p:cNvGraphicFramePr>
            <a:graphicFrameLocks/>
          </p:cNvGraphicFramePr>
          <p:nvPr>
            <p:extLst/>
          </p:nvPr>
        </p:nvGraphicFramePr>
        <p:xfrm>
          <a:off x="348234" y="3817089"/>
          <a:ext cx="4134643" cy="2359874"/>
        </p:xfrm>
        <a:graphic>
          <a:graphicData uri="http://schemas.openxmlformats.org/drawingml/2006/chart">
            <c:chart xmlns:c="http://schemas.openxmlformats.org/drawingml/2006/chart" xmlns:r="http://schemas.openxmlformats.org/officeDocument/2006/relationships" r:id="rId4"/>
          </a:graphicData>
        </a:graphic>
      </p:graphicFrame>
      <p:sp>
        <p:nvSpPr>
          <p:cNvPr id="9" name="矩形 8"/>
          <p:cNvSpPr/>
          <p:nvPr/>
        </p:nvSpPr>
        <p:spPr>
          <a:xfrm>
            <a:off x="4019107" y="4695245"/>
            <a:ext cx="229461" cy="7960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0" name="矩形 9"/>
          <p:cNvSpPr/>
          <p:nvPr/>
        </p:nvSpPr>
        <p:spPr>
          <a:xfrm>
            <a:off x="2874002" y="4444779"/>
            <a:ext cx="185866" cy="10398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1" name="矩形 10"/>
          <p:cNvSpPr/>
          <p:nvPr/>
        </p:nvSpPr>
        <p:spPr>
          <a:xfrm>
            <a:off x="1694765" y="4238045"/>
            <a:ext cx="197516" cy="12466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2" name="矩形 11"/>
          <p:cNvSpPr/>
          <p:nvPr/>
        </p:nvSpPr>
        <p:spPr>
          <a:xfrm>
            <a:off x="3771532" y="5033176"/>
            <a:ext cx="209729" cy="4514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3" name="矩形 12"/>
          <p:cNvSpPr/>
          <p:nvPr/>
        </p:nvSpPr>
        <p:spPr>
          <a:xfrm>
            <a:off x="2629194" y="4917882"/>
            <a:ext cx="175017" cy="5667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4" name="矩形 13"/>
          <p:cNvSpPr/>
          <p:nvPr/>
        </p:nvSpPr>
        <p:spPr>
          <a:xfrm>
            <a:off x="1449957" y="4917882"/>
            <a:ext cx="185602" cy="5667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22" name="矩形 21"/>
          <p:cNvSpPr/>
          <p:nvPr/>
        </p:nvSpPr>
        <p:spPr>
          <a:xfrm>
            <a:off x="8952035" y="4519997"/>
            <a:ext cx="223284" cy="9646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23" name="矩形 22"/>
          <p:cNvSpPr/>
          <p:nvPr/>
        </p:nvSpPr>
        <p:spPr>
          <a:xfrm>
            <a:off x="6733435" y="4177638"/>
            <a:ext cx="223284" cy="13070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24" name="矩形 23"/>
          <p:cNvSpPr/>
          <p:nvPr/>
        </p:nvSpPr>
        <p:spPr>
          <a:xfrm>
            <a:off x="11179248" y="4746779"/>
            <a:ext cx="223284" cy="7378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25" name="矩形 24"/>
          <p:cNvSpPr/>
          <p:nvPr/>
        </p:nvSpPr>
        <p:spPr>
          <a:xfrm>
            <a:off x="6214579" y="4342318"/>
            <a:ext cx="223284" cy="1142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26" name="矩形 25"/>
          <p:cNvSpPr/>
          <p:nvPr/>
        </p:nvSpPr>
        <p:spPr>
          <a:xfrm>
            <a:off x="8433264" y="4725431"/>
            <a:ext cx="223284" cy="759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27" name="矩形 26"/>
          <p:cNvSpPr/>
          <p:nvPr/>
        </p:nvSpPr>
        <p:spPr>
          <a:xfrm>
            <a:off x="10651864" y="4949456"/>
            <a:ext cx="223284" cy="5351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28" name="矩形 27"/>
          <p:cNvSpPr/>
          <p:nvPr/>
        </p:nvSpPr>
        <p:spPr>
          <a:xfrm>
            <a:off x="1195708" y="4142969"/>
            <a:ext cx="194957" cy="13482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29" name="矩形 28"/>
          <p:cNvSpPr/>
          <p:nvPr/>
        </p:nvSpPr>
        <p:spPr>
          <a:xfrm>
            <a:off x="2357741" y="4519997"/>
            <a:ext cx="212161" cy="9712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30" name="矩形 29"/>
          <p:cNvSpPr/>
          <p:nvPr/>
        </p:nvSpPr>
        <p:spPr>
          <a:xfrm>
            <a:off x="3523957" y="4587903"/>
            <a:ext cx="198843" cy="8967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31" name="矩形 30"/>
          <p:cNvSpPr/>
          <p:nvPr/>
        </p:nvSpPr>
        <p:spPr>
          <a:xfrm>
            <a:off x="5959422" y="4142969"/>
            <a:ext cx="223284" cy="13416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32" name="矩形 31"/>
          <p:cNvSpPr/>
          <p:nvPr/>
        </p:nvSpPr>
        <p:spPr>
          <a:xfrm>
            <a:off x="8186635" y="4628337"/>
            <a:ext cx="223284" cy="8563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33" name="矩形 32"/>
          <p:cNvSpPr/>
          <p:nvPr/>
        </p:nvSpPr>
        <p:spPr>
          <a:xfrm>
            <a:off x="10413848" y="4819017"/>
            <a:ext cx="223284" cy="6656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03716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7"/>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3" end="3"/>
                                            </p:txEl>
                                          </p:spTgt>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9"/>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0"/>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1"/>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3"/>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9"/>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0"/>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22" grpId="0" animBg="1"/>
      <p:bldP spid="23" grpId="0" animBg="1"/>
      <p:bldP spid="23" grpId="1"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a:latin typeface="+mn-lt"/>
              </a:rPr>
              <a:t>ABX of </a:t>
            </a:r>
            <a:r>
              <a:rPr lang="en-US" altLang="zh-TW" b="1" dirty="0" smtClean="0">
                <a:latin typeface="+mn-lt"/>
              </a:rPr>
              <a:t>Pitch Accuracy</a:t>
            </a:r>
            <a:endParaRPr lang="en-US" altLang="zh-TW" b="1" dirty="0">
              <a:latin typeface="+mn-lt"/>
            </a:endParaRPr>
          </a:p>
        </p:txBody>
      </p:sp>
      <p:sp>
        <p:nvSpPr>
          <p:cNvPr id="3" name="內容版面配置區 2"/>
          <p:cNvSpPr>
            <a:spLocks noGrp="1"/>
          </p:cNvSpPr>
          <p:nvPr>
            <p:ph idx="1"/>
          </p:nvPr>
        </p:nvSpPr>
        <p:spPr/>
        <p:txBody>
          <a:bodyPr>
            <a:normAutofit/>
          </a:bodyPr>
          <a:lstStyle/>
          <a:p>
            <a:r>
              <a:rPr lang="en-US" altLang="zh-TW" dirty="0" smtClean="0"/>
              <a:t>X: WORLD-generated reference</a:t>
            </a:r>
          </a:p>
          <a:p>
            <a:r>
              <a:rPr lang="en-US" altLang="zh-TW" dirty="0" err="1" smtClean="0"/>
              <a:t>QPNet</a:t>
            </a:r>
            <a:r>
              <a:rPr lang="en-US" altLang="zh-TW" dirty="0" smtClean="0"/>
              <a:t> attains perceptually higher pitch accuracy than WN</a:t>
            </a:r>
          </a:p>
          <a:p>
            <a:r>
              <a:rPr lang="en-US" altLang="zh-TW" dirty="0" smtClean="0"/>
              <a:t>QPPWG </a:t>
            </a:r>
            <a:r>
              <a:rPr lang="en-US" altLang="zh-TW" dirty="0"/>
              <a:t>attains perceptually higher pitch accuracy than </a:t>
            </a:r>
            <a:r>
              <a:rPr lang="en-US" altLang="zh-TW" dirty="0" smtClean="0"/>
              <a:t>PWG</a:t>
            </a:r>
            <a:endParaRPr lang="en-US" altLang="zh-TW" dirty="0"/>
          </a:p>
          <a:p>
            <a:endParaRPr lang="en-US" altLang="zh-TW" dirty="0" smtClean="0"/>
          </a:p>
          <a:p>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22</a:t>
            </a:fld>
            <a:endParaRPr lang="zh-TW" altLang="en-US"/>
          </a:p>
        </p:txBody>
      </p:sp>
      <p:graphicFrame>
        <p:nvGraphicFramePr>
          <p:cNvPr id="9" name="圖表 8"/>
          <p:cNvGraphicFramePr>
            <a:graphicFrameLocks/>
          </p:cNvGraphicFramePr>
          <p:nvPr>
            <p:extLst/>
          </p:nvPr>
        </p:nvGraphicFramePr>
        <p:xfrm>
          <a:off x="6729880" y="3338622"/>
          <a:ext cx="4710662" cy="28802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p:cNvGraphicFramePr>
            <a:graphicFrameLocks/>
          </p:cNvGraphicFramePr>
          <p:nvPr>
            <p:extLst/>
          </p:nvPr>
        </p:nvGraphicFramePr>
        <p:xfrm>
          <a:off x="1174898" y="3333059"/>
          <a:ext cx="4694274" cy="2843904"/>
        </p:xfrm>
        <a:graphic>
          <a:graphicData uri="http://schemas.openxmlformats.org/drawingml/2006/chart">
            <c:chart xmlns:c="http://schemas.openxmlformats.org/drawingml/2006/chart" xmlns:r="http://schemas.openxmlformats.org/officeDocument/2006/relationships" r:id="rId4"/>
          </a:graphicData>
        </a:graphic>
      </p:graphicFrame>
      <p:sp>
        <p:nvSpPr>
          <p:cNvPr id="8" name="矩形 7"/>
          <p:cNvSpPr/>
          <p:nvPr/>
        </p:nvSpPr>
        <p:spPr>
          <a:xfrm>
            <a:off x="1174898" y="3333059"/>
            <a:ext cx="4694274" cy="28439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0" name="矩形 9"/>
          <p:cNvSpPr/>
          <p:nvPr/>
        </p:nvSpPr>
        <p:spPr>
          <a:xfrm>
            <a:off x="6746268" y="3333059"/>
            <a:ext cx="4694274" cy="28439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17185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8" grpId="1"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Real-Time Factor</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a:t>CPU (2.60 </a:t>
            </a:r>
            <a:r>
              <a:rPr lang="en-US" altLang="zh-TW" dirty="0" smtClean="0"/>
              <a:t>GHz, </a:t>
            </a:r>
            <a:r>
              <a:rPr lang="en-US" altLang="zh-TW" dirty="0"/>
              <a:t>32 threads</a:t>
            </a:r>
            <a:r>
              <a:rPr lang="en-US" altLang="zh-TW" dirty="0" smtClean="0"/>
              <a:t>)</a:t>
            </a:r>
          </a:p>
          <a:p>
            <a:pPr lvl="1"/>
            <a:r>
              <a:rPr lang="en-US" altLang="zh-TW" dirty="0" smtClean="0"/>
              <a:t>Number of blocks </a:t>
            </a:r>
            <a:r>
              <a:rPr lang="en-US" altLang="zh-TW" b="1" dirty="0" smtClean="0">
                <a:solidFill>
                  <a:srgbClr val="C00000"/>
                </a:solidFill>
              </a:rPr>
              <a:t>↓</a:t>
            </a:r>
            <a:r>
              <a:rPr lang="en-US" altLang="zh-TW" dirty="0" smtClean="0"/>
              <a:t> </a:t>
            </a:r>
            <a:r>
              <a:rPr lang="en-US" altLang="zh-TW" dirty="0" smtClean="0">
                <a:sym typeface="Wingdings" panose="05000000000000000000" pitchFamily="2" charset="2"/>
              </a:rPr>
              <a:t> Generative speed </a:t>
            </a:r>
            <a:r>
              <a:rPr lang="en-US" altLang="zh-TW" b="1" dirty="0" smtClean="0">
                <a:solidFill>
                  <a:schemeClr val="accent6">
                    <a:lumMod val="75000"/>
                  </a:schemeClr>
                </a:solidFill>
                <a:sym typeface="Wingdings" panose="05000000000000000000" pitchFamily="2" charset="2"/>
              </a:rPr>
              <a:t>↑</a:t>
            </a:r>
            <a:endParaRPr lang="en-US" altLang="zh-TW" b="1" dirty="0" smtClean="0">
              <a:solidFill>
                <a:schemeClr val="accent6">
                  <a:lumMod val="75000"/>
                </a:schemeClr>
              </a:solidFill>
            </a:endParaRPr>
          </a:p>
          <a:p>
            <a:r>
              <a:rPr lang="en-US" altLang="zh-TW" dirty="0" smtClean="0"/>
              <a:t>GPU</a:t>
            </a:r>
            <a:endParaRPr lang="en-US" altLang="zh-TW" dirty="0"/>
          </a:p>
          <a:p>
            <a:pPr lvl="1"/>
            <a:r>
              <a:rPr lang="en-US" altLang="zh-TW" dirty="0" smtClean="0"/>
              <a:t>Feature map indexing </a:t>
            </a:r>
            <a:r>
              <a:rPr lang="en-US" altLang="zh-TW" b="1" dirty="0" smtClean="0"/>
              <a:t>degrades the CNN parallelization </a:t>
            </a:r>
          </a:p>
          <a:p>
            <a:pPr lvl="1"/>
            <a:r>
              <a:rPr lang="en-US" altLang="zh-TW" dirty="0" smtClean="0"/>
              <a:t>Complexity </a:t>
            </a:r>
            <a:r>
              <a:rPr lang="en-US" altLang="zh-TW" b="1" dirty="0">
                <a:solidFill>
                  <a:schemeClr val="accent6">
                    <a:lumMod val="75000"/>
                  </a:schemeClr>
                </a:solidFill>
                <a:sym typeface="Wingdings" panose="05000000000000000000" pitchFamily="2" charset="2"/>
              </a:rPr>
              <a:t>↑ </a:t>
            </a:r>
            <a:r>
              <a:rPr lang="en-US" altLang="zh-TW" dirty="0" smtClean="0">
                <a:sym typeface="Wingdings" panose="05000000000000000000" pitchFamily="2" charset="2"/>
              </a:rPr>
              <a:t> </a:t>
            </a:r>
            <a:r>
              <a:rPr lang="en-US" altLang="zh-TW" dirty="0">
                <a:sym typeface="Wingdings" panose="05000000000000000000" pitchFamily="2" charset="2"/>
              </a:rPr>
              <a:t>Generative speed </a:t>
            </a:r>
            <a:r>
              <a:rPr lang="en-US" altLang="zh-TW" b="1" dirty="0" smtClean="0">
                <a:solidFill>
                  <a:srgbClr val="C00000"/>
                </a:solidFill>
              </a:rPr>
              <a:t>↓</a:t>
            </a:r>
            <a:endParaRPr lang="en-US" altLang="zh-TW" b="1" dirty="0">
              <a:solidFill>
                <a:schemeClr val="accent6">
                  <a:lumMod val="75000"/>
                </a:schemeClr>
              </a:solidFill>
            </a:endParaRPr>
          </a:p>
          <a:p>
            <a:pPr lvl="1">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23</a:t>
            </a:fld>
            <a:endParaRPr lang="zh-TW" altLang="en-US"/>
          </a:p>
        </p:txBody>
      </p:sp>
      <p:graphicFrame>
        <p:nvGraphicFramePr>
          <p:cNvPr id="4" name="表格 3"/>
          <p:cNvGraphicFramePr>
            <a:graphicFrameLocks noGrp="1"/>
          </p:cNvGraphicFramePr>
          <p:nvPr>
            <p:extLst/>
          </p:nvPr>
        </p:nvGraphicFramePr>
        <p:xfrm>
          <a:off x="2636292" y="4491236"/>
          <a:ext cx="6919416" cy="1112520"/>
        </p:xfrm>
        <a:graphic>
          <a:graphicData uri="http://schemas.openxmlformats.org/drawingml/2006/table">
            <a:tbl>
              <a:tblPr firstRow="1" bandRow="1">
                <a:tableStyleId>{5940675A-B579-460E-94D1-54222C63F5DA}</a:tableStyleId>
              </a:tblPr>
              <a:tblGrid>
                <a:gridCol w="2490717">
                  <a:extLst>
                    <a:ext uri="{9D8B030D-6E8A-4147-A177-3AD203B41FA5}">
                      <a16:colId xmlns:a16="http://schemas.microsoft.com/office/drawing/2014/main" val="1749471087"/>
                    </a:ext>
                  </a:extLst>
                </a:gridCol>
                <a:gridCol w="1476233">
                  <a:extLst>
                    <a:ext uri="{9D8B030D-6E8A-4147-A177-3AD203B41FA5}">
                      <a16:colId xmlns:a16="http://schemas.microsoft.com/office/drawing/2014/main" val="1567602610"/>
                    </a:ext>
                  </a:extLst>
                </a:gridCol>
                <a:gridCol w="1476233">
                  <a:extLst>
                    <a:ext uri="{9D8B030D-6E8A-4147-A177-3AD203B41FA5}">
                      <a16:colId xmlns:a16="http://schemas.microsoft.com/office/drawing/2014/main" val="1713734747"/>
                    </a:ext>
                  </a:extLst>
                </a:gridCol>
                <a:gridCol w="1476233">
                  <a:extLst>
                    <a:ext uri="{9D8B030D-6E8A-4147-A177-3AD203B41FA5}">
                      <a16:colId xmlns:a16="http://schemas.microsoft.com/office/drawing/2014/main" val="3168609104"/>
                    </a:ext>
                  </a:extLst>
                </a:gridCol>
              </a:tblGrid>
              <a:tr h="370840">
                <a:tc>
                  <a:txBody>
                    <a:bodyPr/>
                    <a:lstStyle/>
                    <a:p>
                      <a:pPr algn="ctr">
                        <a:spcAft>
                          <a:spcPts val="0"/>
                        </a:spcAft>
                      </a:pPr>
                      <a:r>
                        <a:rPr lang="it-IT" sz="2000" dirty="0">
                          <a:effectLst/>
                          <a:latin typeface="+mn-lt"/>
                          <a:ea typeface="Times New Roman" panose="02020603050405020304" pitchFamily="18" charset="0"/>
                        </a:rPr>
                        <a:t> </a:t>
                      </a:r>
                      <a:endParaRPr lang="en-US" sz="2000" dirty="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dirty="0">
                          <a:effectLst/>
                          <a:latin typeface="+mn-lt"/>
                          <a:ea typeface="Times New Roman" panose="02020603050405020304" pitchFamily="18" charset="0"/>
                        </a:rPr>
                        <a:t>PWG_20</a:t>
                      </a:r>
                      <a:endParaRPr lang="en-US" sz="2000" dirty="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dirty="0">
                          <a:effectLst/>
                          <a:latin typeface="+mn-lt"/>
                          <a:ea typeface="Times New Roman" panose="02020603050405020304" pitchFamily="18" charset="0"/>
                        </a:rPr>
                        <a:t>PWG_30</a:t>
                      </a:r>
                      <a:endParaRPr lang="en-US" sz="2000" dirty="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dirty="0">
                          <a:effectLst/>
                          <a:latin typeface="+mn-lt"/>
                          <a:ea typeface="Times New Roman" panose="02020603050405020304" pitchFamily="18" charset="0"/>
                        </a:rPr>
                        <a:t>QPPWG_20</a:t>
                      </a:r>
                      <a:endParaRPr lang="en-US" sz="2000" dirty="0">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302399460"/>
                  </a:ext>
                </a:extLst>
              </a:tr>
              <a:tr h="370840">
                <a:tc>
                  <a:txBody>
                    <a:bodyPr/>
                    <a:lstStyle/>
                    <a:p>
                      <a:pPr algn="ctr">
                        <a:spcAft>
                          <a:spcPts val="0"/>
                        </a:spcAft>
                      </a:pPr>
                      <a:r>
                        <a:rPr lang="it-IT" sz="2000" dirty="0">
                          <a:effectLst/>
                          <a:latin typeface="+mn-lt"/>
                          <a:ea typeface="Times New Roman" panose="02020603050405020304" pitchFamily="18" charset="0"/>
                        </a:rPr>
                        <a:t>Intel Xeon Gold 6142</a:t>
                      </a:r>
                      <a:endParaRPr lang="en-US" sz="2000" dirty="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dirty="0">
                          <a:effectLst/>
                          <a:latin typeface="+mn-lt"/>
                          <a:ea typeface="Times New Roman" panose="02020603050405020304" pitchFamily="18" charset="0"/>
                        </a:rPr>
                        <a:t>0.474</a:t>
                      </a:r>
                      <a:endParaRPr lang="en-US" sz="2000" dirty="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dirty="0">
                          <a:effectLst/>
                          <a:latin typeface="+mn-lt"/>
                          <a:ea typeface="Times New Roman" panose="02020603050405020304" pitchFamily="18" charset="0"/>
                        </a:rPr>
                        <a:t>0.579</a:t>
                      </a:r>
                      <a:endParaRPr lang="en-US" sz="2000" dirty="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dirty="0">
                          <a:solidFill>
                            <a:srgbClr val="C00000"/>
                          </a:solidFill>
                          <a:effectLst/>
                          <a:latin typeface="+mn-lt"/>
                          <a:ea typeface="Times New Roman" panose="02020603050405020304" pitchFamily="18" charset="0"/>
                        </a:rPr>
                        <a:t>0.512</a:t>
                      </a:r>
                      <a:endParaRPr lang="en-US" sz="2000" dirty="0">
                        <a:solidFill>
                          <a:srgbClr val="C00000"/>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1919767839"/>
                  </a:ext>
                </a:extLst>
              </a:tr>
              <a:tr h="370840">
                <a:tc>
                  <a:txBody>
                    <a:bodyPr/>
                    <a:lstStyle/>
                    <a:p>
                      <a:pPr algn="ctr">
                        <a:spcAft>
                          <a:spcPts val="0"/>
                        </a:spcAft>
                      </a:pPr>
                      <a:r>
                        <a:rPr lang="it-IT" sz="2000">
                          <a:effectLst/>
                          <a:latin typeface="+mn-lt"/>
                          <a:ea typeface="Times New Roman" panose="02020603050405020304" pitchFamily="18" charset="0"/>
                        </a:rPr>
                        <a:t>Nvidia TITAN V</a:t>
                      </a:r>
                      <a:endParaRPr lang="en-US" sz="200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a:effectLst/>
                          <a:latin typeface="+mn-lt"/>
                          <a:ea typeface="Times New Roman" panose="02020603050405020304" pitchFamily="18" charset="0"/>
                        </a:rPr>
                        <a:t>0.011</a:t>
                      </a:r>
                      <a:endParaRPr lang="en-US" sz="200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a:effectLst/>
                          <a:latin typeface="+mn-lt"/>
                          <a:ea typeface="Times New Roman" panose="02020603050405020304" pitchFamily="18" charset="0"/>
                        </a:rPr>
                        <a:t>0.016</a:t>
                      </a:r>
                      <a:endParaRPr lang="en-US" sz="200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dirty="0">
                          <a:solidFill>
                            <a:schemeClr val="accent6">
                              <a:lumMod val="75000"/>
                            </a:schemeClr>
                          </a:solidFill>
                          <a:effectLst/>
                          <a:latin typeface="+mn-lt"/>
                          <a:ea typeface="Times New Roman" panose="02020603050405020304" pitchFamily="18" charset="0"/>
                        </a:rPr>
                        <a:t>0.020</a:t>
                      </a:r>
                      <a:endParaRPr lang="en-US" sz="2000" dirty="0">
                        <a:solidFill>
                          <a:schemeClr val="accent6">
                            <a:lumMod val="75000"/>
                          </a:schemeClr>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2779039283"/>
                  </a:ext>
                </a:extLst>
              </a:tr>
            </a:tbl>
          </a:graphicData>
        </a:graphic>
      </p:graphicFrame>
      <p:sp>
        <p:nvSpPr>
          <p:cNvPr id="5" name="矩形 4"/>
          <p:cNvSpPr/>
          <p:nvPr/>
        </p:nvSpPr>
        <p:spPr>
          <a:xfrm>
            <a:off x="5352198" y="4940491"/>
            <a:ext cx="996287" cy="232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6832127" y="4931491"/>
            <a:ext cx="996287" cy="232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8303100" y="4929315"/>
            <a:ext cx="996287" cy="232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5409064" y="5305260"/>
            <a:ext cx="996287" cy="232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6888993" y="5296260"/>
            <a:ext cx="996287" cy="232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8359966" y="5294084"/>
            <a:ext cx="996287" cy="232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432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8" grpId="0" animBg="1"/>
      <p:bldP spid="10" grpId="0" animBg="1"/>
      <p:bldP spid="11"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Receptive Field Extending</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Efficiently increasing receptive field length</a:t>
            </a:r>
          </a:p>
          <a:p>
            <a:r>
              <a:rPr lang="en-US" altLang="zh-TW" dirty="0" smtClean="0"/>
              <a:t>Skip some redundant information</a:t>
            </a:r>
          </a:p>
          <a:p>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24</a:t>
            </a:fld>
            <a:endParaRPr lang="zh-TW" altLang="en-US"/>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856" y="2951763"/>
            <a:ext cx="3739494" cy="3225314"/>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1810" y="2951763"/>
            <a:ext cx="4478047" cy="3225200"/>
          </a:xfrm>
          <a:prstGeom prst="rect">
            <a:avLst/>
          </a:prstGeom>
        </p:spPr>
      </p:pic>
    </p:spTree>
    <p:extLst>
      <p:ext uri="{BB962C8B-B14F-4D97-AF65-F5344CB8AC3E}">
        <p14:creationId xmlns:p14="http://schemas.microsoft.com/office/powerpoint/2010/main" val="9055061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dirty="0" smtClean="0"/>
              <a:t>2×1 CNN </a:t>
            </a:r>
            <a:r>
              <a:rPr lang="en-US" altLang="zh-TW" dirty="0"/>
              <a:t>= </a:t>
            </a:r>
            <a:r>
              <a:rPr lang="en-US" altLang="zh-TW" dirty="0" smtClean="0"/>
              <a:t>1×1 CNN</a:t>
            </a:r>
            <a:r>
              <a:rPr lang="en-US" altLang="zh-TW" baseline="30000" dirty="0" smtClean="0"/>
              <a:t>(c)</a:t>
            </a:r>
            <a:r>
              <a:rPr lang="en-US" altLang="zh-TW" dirty="0" smtClean="0"/>
              <a:t> + </a:t>
            </a:r>
            <a:r>
              <a:rPr lang="en-US" altLang="zh-TW" dirty="0"/>
              <a:t>1×1 </a:t>
            </a:r>
            <a:r>
              <a:rPr lang="en-US" altLang="zh-TW" dirty="0" smtClean="0"/>
              <a:t>CNN</a:t>
            </a:r>
            <a:r>
              <a:rPr lang="en-US" altLang="zh-TW" baseline="30000" dirty="0" smtClean="0"/>
              <a:t>(p)</a:t>
            </a:r>
            <a:endParaRPr lang="en-US" altLang="zh-TW" dirty="0" smtClean="0"/>
          </a:p>
          <a:p>
            <a:r>
              <a:rPr lang="en-US" altLang="zh-TW" dirty="0" smtClean="0"/>
              <a:t>Getting the dilation size of each sample</a:t>
            </a:r>
          </a:p>
          <a:p>
            <a:r>
              <a:rPr lang="en-US" altLang="zh-TW" dirty="0" smtClean="0"/>
              <a:t>Indexing feature map according to the dilation size</a:t>
            </a:r>
          </a:p>
          <a:p>
            <a:r>
              <a:rPr lang="en-US" altLang="zh-TW" dirty="0" smtClean="0"/>
              <a:t>Summation of convolution results</a:t>
            </a:r>
          </a:p>
          <a:p>
            <a:pPr>
              <a:buFontTx/>
              <a:buChar char="-"/>
            </a:pPr>
            <a:endParaRPr lang="en-US" altLang="zh-TW" dirty="0" smtClean="0"/>
          </a:p>
        </p:txBody>
      </p:sp>
      <p:sp>
        <p:nvSpPr>
          <p:cNvPr id="2" name="標題 1"/>
          <p:cNvSpPr>
            <a:spLocks noGrp="1"/>
          </p:cNvSpPr>
          <p:nvPr>
            <p:ph type="title"/>
          </p:nvPr>
        </p:nvSpPr>
        <p:spPr/>
        <p:txBody>
          <a:bodyPr/>
          <a:lstStyle/>
          <a:p>
            <a:pPr algn="ctr"/>
            <a:r>
              <a:rPr lang="en-US" altLang="zh-TW" b="1" dirty="0" smtClean="0">
                <a:latin typeface="+mn-lt"/>
              </a:rPr>
              <a:t>PDCNN Implementation</a:t>
            </a:r>
            <a:endParaRPr lang="zh-TW" altLang="en-US" sz="2000" b="1" dirty="0">
              <a:latin typeface="+mn-lt"/>
            </a:endParaRP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25</a:t>
            </a:fld>
            <a:endParaRPr lang="zh-TW" altLang="en-US"/>
          </a:p>
        </p:txBody>
      </p:sp>
      <p:pic>
        <p:nvPicPr>
          <p:cNvPr id="13" name="圖片 12"/>
          <p:cNvPicPr>
            <a:picLocks noChangeAspect="1"/>
          </p:cNvPicPr>
          <p:nvPr/>
        </p:nvPicPr>
        <p:blipFill>
          <a:blip r:embed="rId3"/>
          <a:stretch>
            <a:fillRect/>
          </a:stretch>
        </p:blipFill>
        <p:spPr>
          <a:xfrm>
            <a:off x="3674606" y="3962167"/>
            <a:ext cx="4842789" cy="2394187"/>
          </a:xfrm>
          <a:prstGeom prst="rect">
            <a:avLst/>
          </a:prstGeom>
        </p:spPr>
      </p:pic>
      <p:sp>
        <p:nvSpPr>
          <p:cNvPr id="9" name="矩形 8"/>
          <p:cNvSpPr/>
          <p:nvPr/>
        </p:nvSpPr>
        <p:spPr>
          <a:xfrm>
            <a:off x="3674605" y="5779247"/>
            <a:ext cx="3449348" cy="5771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2254667" y="5779247"/>
            <a:ext cx="1419939" cy="523220"/>
          </a:xfrm>
          <a:prstGeom prst="rect">
            <a:avLst/>
          </a:prstGeom>
          <a:noFill/>
        </p:spPr>
        <p:txBody>
          <a:bodyPr wrap="none" lIns="91440" tIns="45720" rIns="91440" bIns="45720">
            <a:spAutoFit/>
          </a:bodyPr>
          <a:lstStyle/>
          <a:p>
            <a:pPr algn="ctr"/>
            <a:r>
              <a:rPr lang="en-US" altLang="zh-TW" sz="2800" dirty="0">
                <a:ln w="0"/>
                <a:solidFill>
                  <a:srgbClr val="FF0000"/>
                </a:solidFill>
              </a:rPr>
              <a:t>Indexing</a:t>
            </a:r>
            <a:endParaRPr lang="zh-TW" altLang="en-US" sz="2800" dirty="0">
              <a:ln w="0"/>
              <a:solidFill>
                <a:srgbClr val="FF0000"/>
              </a:solidFill>
            </a:endParaRPr>
          </a:p>
        </p:txBody>
      </p:sp>
      <p:sp>
        <p:nvSpPr>
          <p:cNvPr id="14" name="矩形 13"/>
          <p:cNvSpPr/>
          <p:nvPr/>
        </p:nvSpPr>
        <p:spPr>
          <a:xfrm>
            <a:off x="6566815" y="5516546"/>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71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9" grpId="1" animBg="1"/>
      <p:bldP spid="10" grpId="0"/>
      <p:bldP spid="10" grpId="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Understanding of QP Structure</a:t>
            </a:r>
            <a:endParaRPr lang="zh-TW" altLang="en-US" sz="2000" b="1" dirty="0">
              <a:latin typeface="+mn-lt"/>
            </a:endParaRPr>
          </a:p>
        </p:txBody>
      </p:sp>
      <p:sp>
        <p:nvSpPr>
          <p:cNvPr id="3" name="內容版面配置區 2"/>
          <p:cNvSpPr>
            <a:spLocks noGrp="1"/>
          </p:cNvSpPr>
          <p:nvPr>
            <p:ph idx="1"/>
          </p:nvPr>
        </p:nvSpPr>
        <p:spPr/>
        <p:txBody>
          <a:bodyPr>
            <a:normAutofit/>
          </a:bodyPr>
          <a:lstStyle/>
          <a:p>
            <a:r>
              <a:rPr lang="en-US" dirty="0"/>
              <a:t>V</a:t>
            </a:r>
            <a:r>
              <a:rPr lang="en-US" dirty="0" smtClean="0"/>
              <a:t>isualized </a:t>
            </a:r>
            <a:r>
              <a:rPr lang="en-US" dirty="0"/>
              <a:t>intermediate </a:t>
            </a:r>
            <a:r>
              <a:rPr lang="en-US" dirty="0" smtClean="0"/>
              <a:t>outputs</a:t>
            </a:r>
          </a:p>
          <a:p>
            <a:pPr lvl="1"/>
            <a:r>
              <a:rPr lang="en-US" altLang="zh-TW" dirty="0" smtClean="0"/>
              <a:t>Cumulative output of skip connections</a:t>
            </a:r>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26</a:t>
            </a:fld>
            <a:endParaRPr lang="zh-TW" altLang="en-US"/>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0824" y="3204042"/>
            <a:ext cx="3608854" cy="3152312"/>
          </a:xfrm>
          <a:prstGeom prst="rect">
            <a:avLst/>
          </a:prstGeom>
          <a:ln>
            <a:solidFill>
              <a:schemeClr val="bg2">
                <a:lumMod val="90000"/>
              </a:schemeClr>
            </a:solidFill>
          </a:ln>
        </p:spPr>
      </p:pic>
      <p:pic>
        <p:nvPicPr>
          <p:cNvPr id="10" name="圖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496" y="3204041"/>
            <a:ext cx="3608854" cy="3152312"/>
          </a:xfrm>
          <a:prstGeom prst="rect">
            <a:avLst/>
          </a:prstGeom>
          <a:ln>
            <a:solidFill>
              <a:schemeClr val="bg2">
                <a:lumMod val="90000"/>
              </a:schemeClr>
            </a:solidFill>
          </a:ln>
        </p:spPr>
      </p:pic>
      <p:sp>
        <p:nvSpPr>
          <p:cNvPr id="11" name="矩形 10"/>
          <p:cNvSpPr/>
          <p:nvPr/>
        </p:nvSpPr>
        <p:spPr>
          <a:xfrm>
            <a:off x="2330824" y="2803931"/>
            <a:ext cx="3608854" cy="400110"/>
          </a:xfrm>
          <a:prstGeom prst="rect">
            <a:avLst/>
          </a:prstGeom>
          <a:noFill/>
          <a:ln>
            <a:solidFill>
              <a:schemeClr val="bg2">
                <a:lumMod val="90000"/>
              </a:schemeClr>
            </a:solidFill>
          </a:ln>
        </p:spPr>
        <p:txBody>
          <a:bodyPr wrap="square" lIns="91440" tIns="45720" rIns="91440" bIns="45720">
            <a:spAutoFit/>
          </a:bodyPr>
          <a:lstStyle/>
          <a:p>
            <a:pPr algn="ctr"/>
            <a:r>
              <a:rPr lang="en-US" altLang="zh-TW" sz="2000" b="1" dirty="0">
                <a:ln w="0"/>
                <a:solidFill>
                  <a:schemeClr val="bg2">
                    <a:lumMod val="50000"/>
                  </a:schemeClr>
                </a:solidFill>
              </a:rPr>
              <a:t>PWG</a:t>
            </a:r>
            <a:endParaRPr lang="zh-TW" altLang="en-US" sz="2000" b="1" dirty="0">
              <a:ln w="0"/>
              <a:solidFill>
                <a:schemeClr val="bg2">
                  <a:lumMod val="50000"/>
                </a:schemeClr>
              </a:solidFill>
            </a:endParaRPr>
          </a:p>
        </p:txBody>
      </p:sp>
      <p:sp>
        <p:nvSpPr>
          <p:cNvPr id="12" name="矩形 11"/>
          <p:cNvSpPr/>
          <p:nvPr/>
        </p:nvSpPr>
        <p:spPr>
          <a:xfrm>
            <a:off x="6430496" y="2803931"/>
            <a:ext cx="3608854" cy="400110"/>
          </a:xfrm>
          <a:prstGeom prst="rect">
            <a:avLst/>
          </a:prstGeom>
          <a:noFill/>
          <a:ln>
            <a:solidFill>
              <a:schemeClr val="bg2">
                <a:lumMod val="90000"/>
              </a:schemeClr>
            </a:solidFill>
          </a:ln>
        </p:spPr>
        <p:txBody>
          <a:bodyPr wrap="square" lIns="91440" tIns="45720" rIns="91440" bIns="45720">
            <a:spAutoFit/>
          </a:bodyPr>
          <a:lstStyle/>
          <a:p>
            <a:pPr algn="ctr"/>
            <a:r>
              <a:rPr lang="en-US" altLang="zh-TW" sz="2000" b="1" dirty="0">
                <a:ln w="0"/>
              </a:rPr>
              <a:t>QPPWG (</a:t>
            </a:r>
            <a:r>
              <a:rPr lang="en-US" altLang="zh-TW" sz="2000" b="1" dirty="0">
                <a:ln w="0"/>
                <a:solidFill>
                  <a:srgbClr val="808000"/>
                </a:solidFill>
              </a:rPr>
              <a:t>adaptive</a:t>
            </a:r>
            <a:r>
              <a:rPr lang="en-US" altLang="zh-TW" sz="2000" b="1" dirty="0">
                <a:ln w="0"/>
              </a:rPr>
              <a:t> </a:t>
            </a:r>
            <a:r>
              <a:rPr lang="en-US" altLang="zh-TW" sz="2000" b="1" dirty="0">
                <a:ln w="0"/>
                <a:sym typeface="Wingdings" panose="05000000000000000000" pitchFamily="2" charset="2"/>
              </a:rPr>
              <a:t> </a:t>
            </a:r>
            <a:r>
              <a:rPr lang="en-US" altLang="zh-TW" sz="2000" b="1" dirty="0">
                <a:ln w="0"/>
                <a:solidFill>
                  <a:schemeClr val="accent5">
                    <a:lumMod val="50000"/>
                  </a:schemeClr>
                </a:solidFill>
              </a:rPr>
              <a:t>fixed</a:t>
            </a:r>
            <a:r>
              <a:rPr lang="en-US" altLang="zh-TW" sz="2000" b="1" dirty="0">
                <a:ln w="0"/>
              </a:rPr>
              <a:t>)</a:t>
            </a:r>
            <a:endParaRPr lang="zh-TW" altLang="en-US" sz="2000" b="1" dirty="0">
              <a:ln w="0"/>
            </a:endParaRPr>
          </a:p>
        </p:txBody>
      </p:sp>
      <p:sp>
        <p:nvSpPr>
          <p:cNvPr id="13" name="矩形 12"/>
          <p:cNvSpPr/>
          <p:nvPr/>
        </p:nvSpPr>
        <p:spPr>
          <a:xfrm>
            <a:off x="2330824" y="2803931"/>
            <a:ext cx="3608854" cy="35524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p:cNvSpPr/>
          <p:nvPr/>
        </p:nvSpPr>
        <p:spPr>
          <a:xfrm>
            <a:off x="6430496" y="2803931"/>
            <a:ext cx="3608854" cy="35524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59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Understanding of QP Structure</a:t>
            </a:r>
            <a:endParaRPr lang="zh-TW" altLang="en-US" sz="2000" b="1" dirty="0">
              <a:latin typeface="+mn-lt"/>
            </a:endParaRPr>
          </a:p>
        </p:txBody>
      </p:sp>
      <p:sp>
        <p:nvSpPr>
          <p:cNvPr id="3" name="內容版面配置區 2"/>
          <p:cNvSpPr>
            <a:spLocks noGrp="1"/>
          </p:cNvSpPr>
          <p:nvPr>
            <p:ph idx="1"/>
          </p:nvPr>
        </p:nvSpPr>
        <p:spPr/>
        <p:txBody>
          <a:bodyPr>
            <a:normAutofit/>
          </a:bodyPr>
          <a:lstStyle/>
          <a:p>
            <a:r>
              <a:rPr lang="en-US" dirty="0" smtClean="0">
                <a:solidFill>
                  <a:srgbClr val="808000"/>
                </a:solidFill>
              </a:rPr>
              <a:t>Adaptive</a:t>
            </a:r>
            <a:r>
              <a:rPr lang="en-US" dirty="0"/>
              <a:t> </a:t>
            </a:r>
            <a:r>
              <a:rPr lang="en-US" dirty="0" smtClean="0">
                <a:sym typeface="Wingdings" panose="05000000000000000000" pitchFamily="2" charset="2"/>
              </a:rPr>
              <a:t></a:t>
            </a:r>
            <a:r>
              <a:rPr lang="en-US" dirty="0" smtClean="0"/>
              <a:t> modeling source signal</a:t>
            </a:r>
          </a:p>
          <a:p>
            <a:r>
              <a:rPr lang="en-US" altLang="zh-TW" dirty="0" smtClean="0">
                <a:solidFill>
                  <a:schemeClr val="accent5">
                    <a:lumMod val="50000"/>
                  </a:schemeClr>
                </a:solidFill>
              </a:rPr>
              <a:t>Fixed</a:t>
            </a:r>
            <a:r>
              <a:rPr lang="en-US" altLang="zh-TW" dirty="0" smtClean="0"/>
              <a:t> </a:t>
            </a:r>
            <a:r>
              <a:rPr lang="en-US" altLang="zh-TW" dirty="0" smtClean="0">
                <a:sym typeface="Wingdings" panose="05000000000000000000" pitchFamily="2" charset="2"/>
              </a:rPr>
              <a:t></a:t>
            </a:r>
            <a:r>
              <a:rPr lang="en-US" altLang="zh-TW" dirty="0" smtClean="0"/>
              <a:t> spectral filtering</a:t>
            </a:r>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27</a:t>
            </a:fld>
            <a:endParaRPr lang="zh-TW" altLang="en-US"/>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496" y="3204041"/>
            <a:ext cx="3608854" cy="3152312"/>
          </a:xfrm>
          <a:prstGeom prst="rect">
            <a:avLst/>
          </a:prstGeom>
          <a:ln>
            <a:solidFill>
              <a:schemeClr val="bg2">
                <a:lumMod val="90000"/>
              </a:schemeClr>
            </a:solidFill>
          </a:ln>
        </p:spPr>
      </p:pic>
      <p:sp>
        <p:nvSpPr>
          <p:cNvPr id="11" name="矩形 10"/>
          <p:cNvSpPr/>
          <p:nvPr/>
        </p:nvSpPr>
        <p:spPr>
          <a:xfrm>
            <a:off x="2330824" y="2803930"/>
            <a:ext cx="3608854" cy="400110"/>
          </a:xfrm>
          <a:prstGeom prst="rect">
            <a:avLst/>
          </a:prstGeom>
          <a:noFill/>
          <a:ln>
            <a:solidFill>
              <a:schemeClr val="bg2">
                <a:lumMod val="90000"/>
              </a:schemeClr>
            </a:solidFill>
          </a:ln>
        </p:spPr>
        <p:txBody>
          <a:bodyPr wrap="square" lIns="91440" tIns="45720" rIns="91440" bIns="45720">
            <a:spAutoFit/>
          </a:bodyPr>
          <a:lstStyle/>
          <a:p>
            <a:pPr algn="ctr"/>
            <a:r>
              <a:rPr lang="en-US" altLang="zh-TW" sz="2000" b="1" dirty="0">
                <a:ln w="0"/>
              </a:rPr>
              <a:t>QPPWG (</a:t>
            </a:r>
            <a:r>
              <a:rPr lang="en-US" altLang="zh-TW" sz="2000" b="1" dirty="0">
                <a:ln w="0"/>
                <a:solidFill>
                  <a:schemeClr val="accent5">
                    <a:lumMod val="50000"/>
                  </a:schemeClr>
                </a:solidFill>
              </a:rPr>
              <a:t>fixed</a:t>
            </a:r>
            <a:r>
              <a:rPr lang="en-US" altLang="zh-TW" sz="2000" b="1" dirty="0">
                <a:ln w="0"/>
              </a:rPr>
              <a:t> </a:t>
            </a:r>
            <a:r>
              <a:rPr lang="en-US" altLang="zh-TW" sz="2000" b="1" dirty="0">
                <a:ln w="0"/>
                <a:sym typeface="Wingdings" panose="05000000000000000000" pitchFamily="2" charset="2"/>
              </a:rPr>
              <a:t> </a:t>
            </a:r>
            <a:r>
              <a:rPr lang="en-US" altLang="zh-TW" sz="2000" b="1" dirty="0">
                <a:ln w="0"/>
                <a:solidFill>
                  <a:srgbClr val="808000"/>
                </a:solidFill>
              </a:rPr>
              <a:t>adaptive</a:t>
            </a:r>
            <a:r>
              <a:rPr lang="en-US" altLang="zh-TW" sz="2000" b="1" dirty="0">
                <a:ln w="0"/>
              </a:rPr>
              <a:t>)</a:t>
            </a:r>
            <a:endParaRPr lang="zh-TW" altLang="en-US" sz="2000" b="1" dirty="0">
              <a:ln w="0"/>
            </a:endParaRPr>
          </a:p>
        </p:txBody>
      </p:sp>
      <p:sp>
        <p:nvSpPr>
          <p:cNvPr id="12" name="矩形 11"/>
          <p:cNvSpPr/>
          <p:nvPr/>
        </p:nvSpPr>
        <p:spPr>
          <a:xfrm>
            <a:off x="6430496" y="2803929"/>
            <a:ext cx="3608854" cy="400110"/>
          </a:xfrm>
          <a:prstGeom prst="rect">
            <a:avLst/>
          </a:prstGeom>
          <a:noFill/>
          <a:ln>
            <a:solidFill>
              <a:schemeClr val="bg2">
                <a:lumMod val="90000"/>
              </a:schemeClr>
            </a:solidFill>
          </a:ln>
        </p:spPr>
        <p:txBody>
          <a:bodyPr wrap="square" lIns="91440" tIns="45720" rIns="91440" bIns="45720">
            <a:spAutoFit/>
          </a:bodyPr>
          <a:lstStyle/>
          <a:p>
            <a:pPr algn="ctr"/>
            <a:r>
              <a:rPr lang="en-US" altLang="zh-TW" sz="2000" b="1" dirty="0">
                <a:ln w="0"/>
              </a:rPr>
              <a:t>QPPWG (</a:t>
            </a:r>
            <a:r>
              <a:rPr lang="en-US" altLang="zh-TW" sz="2000" b="1" dirty="0">
                <a:ln w="0"/>
                <a:solidFill>
                  <a:srgbClr val="808000"/>
                </a:solidFill>
              </a:rPr>
              <a:t>adaptive</a:t>
            </a:r>
            <a:r>
              <a:rPr lang="en-US" altLang="zh-TW" sz="2000" b="1" dirty="0">
                <a:ln w="0"/>
              </a:rPr>
              <a:t> </a:t>
            </a:r>
            <a:r>
              <a:rPr lang="en-US" altLang="zh-TW" sz="2000" b="1" dirty="0">
                <a:ln w="0"/>
                <a:sym typeface="Wingdings" panose="05000000000000000000" pitchFamily="2" charset="2"/>
              </a:rPr>
              <a:t> </a:t>
            </a:r>
            <a:r>
              <a:rPr lang="en-US" altLang="zh-TW" sz="2000" b="1" dirty="0">
                <a:ln w="0"/>
                <a:solidFill>
                  <a:schemeClr val="accent5">
                    <a:lumMod val="50000"/>
                  </a:schemeClr>
                </a:solidFill>
              </a:rPr>
              <a:t>fixed</a:t>
            </a:r>
            <a:r>
              <a:rPr lang="en-US" altLang="zh-TW" sz="2000" b="1" dirty="0">
                <a:ln w="0"/>
              </a:rPr>
              <a:t>)</a:t>
            </a:r>
            <a:endParaRPr lang="zh-TW" altLang="en-US" sz="2000" b="1" dirty="0">
              <a:ln w="0"/>
            </a:endParaRPr>
          </a:p>
        </p:txBody>
      </p:sp>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824" y="3204039"/>
            <a:ext cx="3608855" cy="3152314"/>
          </a:xfrm>
          <a:prstGeom prst="rect">
            <a:avLst/>
          </a:prstGeom>
          <a:ln>
            <a:solidFill>
              <a:schemeClr val="bg2">
                <a:lumMod val="90000"/>
              </a:schemeClr>
            </a:solidFill>
          </a:ln>
        </p:spPr>
      </p:pic>
      <p:sp>
        <p:nvSpPr>
          <p:cNvPr id="9" name="矩形 8"/>
          <p:cNvSpPr/>
          <p:nvPr/>
        </p:nvSpPr>
        <p:spPr>
          <a:xfrm>
            <a:off x="2330824" y="2803931"/>
            <a:ext cx="3608854" cy="35524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41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9"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t>Collapsed Speech Segments </a:t>
            </a:r>
            <a:r>
              <a:rPr lang="en-US" altLang="zh-TW" b="1" dirty="0"/>
              <a:t>D</a:t>
            </a:r>
            <a:r>
              <a:rPr lang="en-US" altLang="zh-TW" b="1" dirty="0" smtClean="0"/>
              <a:t>etection </a:t>
            </a:r>
            <a:endParaRPr lang="zh-TW" altLang="en-US" sz="2000" b="1" dirty="0"/>
          </a:p>
        </p:txBody>
      </p:sp>
      <p:sp>
        <p:nvSpPr>
          <p:cNvPr id="3" name="內容版面配置區 2"/>
          <p:cNvSpPr>
            <a:spLocks noGrp="1"/>
          </p:cNvSpPr>
          <p:nvPr>
            <p:ph idx="1"/>
          </p:nvPr>
        </p:nvSpPr>
        <p:spPr/>
        <p:txBody>
          <a:bodyPr>
            <a:normAutofit/>
          </a:bodyPr>
          <a:lstStyle/>
          <a:p>
            <a:r>
              <a:rPr lang="en-US" altLang="zh-TW" dirty="0" smtClean="0"/>
              <a:t>Envelope detection </a:t>
            </a:r>
            <a:r>
              <a:rPr lang="en-US" altLang="zh-TW" sz="1800" dirty="0"/>
              <a:t>[C. </a:t>
            </a:r>
            <a:r>
              <a:rPr lang="en-US" altLang="zh-TW" sz="1800" dirty="0" err="1"/>
              <a:t>Jarne</a:t>
            </a:r>
            <a:r>
              <a:rPr lang="en-US" altLang="zh-TW" sz="1800" dirty="0"/>
              <a:t>, 2017]</a:t>
            </a:r>
          </a:p>
          <a:p>
            <a:endParaRPr lang="en-US" altLang="zh-TW" dirty="0" smtClean="0"/>
          </a:p>
          <a:p>
            <a:endParaRPr lang="en-US" altLang="zh-TW" dirty="0" smtClean="0"/>
          </a:p>
        </p:txBody>
      </p:sp>
      <p:sp>
        <p:nvSpPr>
          <p:cNvPr id="4" name="投影片編號版面配置區 3"/>
          <p:cNvSpPr>
            <a:spLocks noGrp="1"/>
          </p:cNvSpPr>
          <p:nvPr>
            <p:ph type="sldNum" sz="quarter" idx="12"/>
          </p:nvPr>
        </p:nvSpPr>
        <p:spPr/>
        <p:txBody>
          <a:bodyPr/>
          <a:lstStyle/>
          <a:p>
            <a:fld id="{CECD2910-5291-4215-A14B-1E9C42171ABB}" type="slidenum">
              <a:rPr lang="zh-TW" altLang="en-US" smtClean="0"/>
              <a:pPr/>
              <a:t>28</a:t>
            </a:fld>
            <a:endParaRPr lang="zh-TW" altLang="en-US" dirty="0"/>
          </a:p>
        </p:txBody>
      </p:sp>
      <p:sp>
        <p:nvSpPr>
          <p:cNvPr id="12" name="Rectangle 8"/>
          <p:cNvSpPr>
            <a:spLocks noChangeArrowheads="1"/>
          </p:cNvSpPr>
          <p:nvPr/>
        </p:nvSpPr>
        <p:spPr bwMode="auto">
          <a:xfrm>
            <a:off x="2503715" y="355457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4" name="Rectangle 10"/>
          <p:cNvSpPr>
            <a:spLocks noChangeArrowheads="1"/>
          </p:cNvSpPr>
          <p:nvPr/>
        </p:nvSpPr>
        <p:spPr bwMode="auto">
          <a:xfrm>
            <a:off x="3924528" y="48715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pic>
        <p:nvPicPr>
          <p:cNvPr id="5" name="圖片 4"/>
          <p:cNvPicPr>
            <a:picLocks noChangeAspect="1"/>
          </p:cNvPicPr>
          <p:nvPr/>
        </p:nvPicPr>
        <p:blipFill>
          <a:blip r:embed="rId3"/>
          <a:stretch>
            <a:fillRect/>
          </a:stretch>
        </p:blipFill>
        <p:spPr>
          <a:xfrm>
            <a:off x="1080624" y="2539599"/>
            <a:ext cx="5092947" cy="3499695"/>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5995" y="2450608"/>
            <a:ext cx="5078389" cy="3905742"/>
          </a:xfrm>
          <a:prstGeom prst="rect">
            <a:avLst/>
          </a:prstGeom>
        </p:spPr>
      </p:pic>
    </p:spTree>
    <p:extLst>
      <p:ext uri="{BB962C8B-B14F-4D97-AF65-F5344CB8AC3E}">
        <p14:creationId xmlns:p14="http://schemas.microsoft.com/office/powerpoint/2010/main" val="41033435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Speech Modeling</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Vocoder</a:t>
            </a:r>
            <a:r>
              <a:rPr lang="en-US" altLang="zh-TW" sz="1800" dirty="0" smtClean="0"/>
              <a:t> [</a:t>
            </a:r>
            <a:r>
              <a:rPr lang="en-US" altLang="zh-TW" sz="1800" dirty="0"/>
              <a:t>H. Dudley, 1939] </a:t>
            </a:r>
            <a:endParaRPr lang="en-US" altLang="zh-TW" sz="1800" dirty="0" smtClean="0"/>
          </a:p>
          <a:p>
            <a:pPr lvl="1"/>
            <a:r>
              <a:rPr lang="en-US" altLang="zh-TW" dirty="0" smtClean="0"/>
              <a:t>Voice coder</a:t>
            </a:r>
          </a:p>
          <a:p>
            <a:pPr lvl="1"/>
            <a:r>
              <a:rPr lang="en-US" altLang="zh-TW" dirty="0" smtClean="0"/>
              <a:t>Encode speech into acoustic features</a:t>
            </a:r>
          </a:p>
          <a:p>
            <a:pPr lvl="1"/>
            <a:r>
              <a:rPr lang="en-US" altLang="zh-TW" dirty="0" smtClean="0"/>
              <a:t>Decode speech from acoustic features</a:t>
            </a:r>
          </a:p>
          <a:p>
            <a:r>
              <a:rPr lang="en-US" altLang="zh-TW" dirty="0" smtClean="0"/>
              <a:t>Source filter model</a:t>
            </a:r>
            <a:r>
              <a:rPr lang="en-US" altLang="zh-TW" sz="1800" dirty="0"/>
              <a:t> [R. </a:t>
            </a:r>
            <a:r>
              <a:rPr lang="en-US" altLang="zh-TW" sz="1800" dirty="0" err="1"/>
              <a:t>McAulay</a:t>
            </a:r>
            <a:r>
              <a:rPr lang="en-US" altLang="zh-TW" sz="1800" dirty="0"/>
              <a:t>+, 1986]</a:t>
            </a:r>
            <a:endParaRPr lang="en-US" altLang="zh-TW" sz="1800" dirty="0" smtClean="0"/>
          </a:p>
          <a:p>
            <a:pPr lvl="1"/>
            <a:r>
              <a:rPr lang="en-US" altLang="zh-TW" dirty="0" smtClean="0"/>
              <a:t>Excitation signal generation</a:t>
            </a:r>
          </a:p>
          <a:p>
            <a:pPr lvl="2"/>
            <a:r>
              <a:rPr lang="en-US" altLang="zh-TW" dirty="0" smtClean="0"/>
              <a:t>Vocal fold movements</a:t>
            </a:r>
          </a:p>
          <a:p>
            <a:pPr lvl="1"/>
            <a:r>
              <a:rPr lang="en-US" altLang="zh-TW" dirty="0" smtClean="0"/>
              <a:t>Spectral filtering</a:t>
            </a:r>
          </a:p>
          <a:p>
            <a:pPr lvl="2"/>
            <a:r>
              <a:rPr lang="en-US" altLang="zh-TW" dirty="0" smtClean="0"/>
              <a:t>Vocal tract resonance</a:t>
            </a:r>
          </a:p>
          <a:p>
            <a:pPr lvl="1"/>
            <a:r>
              <a:rPr lang="en-US" altLang="zh-TW" dirty="0" smtClean="0"/>
              <a:t>Lip radiation</a:t>
            </a: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a:t>
            </a:fld>
            <a:endParaRPr lang="zh-TW" altLang="en-US"/>
          </a:p>
        </p:txBody>
      </p:sp>
      <p:pic>
        <p:nvPicPr>
          <p:cNvPr id="10" name="圖片 9"/>
          <p:cNvPicPr>
            <a:picLocks noChangeAspect="1"/>
          </p:cNvPicPr>
          <p:nvPr/>
        </p:nvPicPr>
        <p:blipFill>
          <a:blip r:embed="rId3"/>
          <a:stretch>
            <a:fillRect/>
          </a:stretch>
        </p:blipFill>
        <p:spPr>
          <a:xfrm>
            <a:off x="5967465" y="3930774"/>
            <a:ext cx="5386335" cy="1730115"/>
          </a:xfrm>
          <a:prstGeom prst="rect">
            <a:avLst/>
          </a:prstGeom>
        </p:spPr>
      </p:pic>
      <p:pic>
        <p:nvPicPr>
          <p:cNvPr id="5" name="圖片 4"/>
          <p:cNvPicPr>
            <a:picLocks noChangeAspect="1"/>
          </p:cNvPicPr>
          <p:nvPr/>
        </p:nvPicPr>
        <p:blipFill>
          <a:blip r:embed="rId4"/>
          <a:stretch>
            <a:fillRect/>
          </a:stretch>
        </p:blipFill>
        <p:spPr>
          <a:xfrm>
            <a:off x="6741637" y="1825625"/>
            <a:ext cx="4612164" cy="1534024"/>
          </a:xfrm>
          <a:prstGeom prst="rect">
            <a:avLst/>
          </a:prstGeom>
        </p:spPr>
      </p:pic>
    </p:spTree>
    <p:extLst>
      <p:ext uri="{BB962C8B-B14F-4D97-AF65-F5344CB8AC3E}">
        <p14:creationId xmlns:p14="http://schemas.microsoft.com/office/powerpoint/2010/main" val="223641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a:latin typeface="+mn-lt"/>
              </a:rPr>
              <a:t>Mean Opinion Score </a:t>
            </a:r>
            <a:r>
              <a:rPr lang="en-US" altLang="zh-TW" b="1" dirty="0" smtClean="0">
                <a:latin typeface="+mn-lt"/>
              </a:rPr>
              <a:t>of Speech Quality</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Score: 1(lowest)</a:t>
            </a:r>
            <a:r>
              <a:rPr lang="en-US" altLang="zh-TW" dirty="0" smtClean="0">
                <a:cs typeface="Times New Roman" panose="02020603050405020304" pitchFamily="18" charset="0"/>
              </a:rPr>
              <a:t>–5(highest)</a:t>
            </a:r>
          </a:p>
          <a:p>
            <a:r>
              <a:rPr lang="en-US" altLang="zh-TW" dirty="0" smtClean="0">
                <a:cs typeface="Times New Roman" panose="02020603050405020304" pitchFamily="18" charset="0"/>
              </a:rPr>
              <a:t>Collapsed speech causes marked quality degradation</a:t>
            </a:r>
          </a:p>
          <a:p>
            <a:r>
              <a:rPr lang="en-US" altLang="zh-TW" dirty="0" smtClean="0">
                <a:cs typeface="Times New Roman" panose="02020603050405020304" pitchFamily="18" charset="0"/>
              </a:rPr>
              <a:t>LPCDC introduces negative effects</a:t>
            </a:r>
          </a:p>
          <a:p>
            <a:r>
              <a:rPr lang="en-US" altLang="zh-TW" dirty="0" smtClean="0">
                <a:cs typeface="Times New Roman" panose="02020603050405020304" pitchFamily="18" charset="0"/>
              </a:rPr>
              <a:t>CSSD + LPCDC </a:t>
            </a:r>
            <a:r>
              <a:rPr lang="en-US" altLang="zh-TW" b="1" dirty="0" smtClean="0">
                <a:cs typeface="Times New Roman" panose="02020603050405020304" pitchFamily="18" charset="0"/>
              </a:rPr>
              <a:t>segmentally</a:t>
            </a:r>
            <a:r>
              <a:rPr lang="en-US" altLang="zh-TW" dirty="0" smtClean="0">
                <a:cs typeface="Times New Roman" panose="02020603050405020304" pitchFamily="18" charset="0"/>
              </a:rPr>
              <a:t> suppresses collapsed speech</a:t>
            </a:r>
            <a:endParaRPr lang="en-US" altLang="zh-TW" dirty="0" smtClean="0"/>
          </a:p>
          <a:p>
            <a:endParaRPr lang="en-US" altLang="zh-TW" dirty="0" smtClean="0"/>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29</a:t>
            </a:fld>
            <a:endParaRPr lang="zh-TW" altLang="en-US"/>
          </a:p>
        </p:txBody>
      </p:sp>
      <p:graphicFrame>
        <p:nvGraphicFramePr>
          <p:cNvPr id="8" name="圖表 7"/>
          <p:cNvGraphicFramePr>
            <a:graphicFrameLocks/>
          </p:cNvGraphicFramePr>
          <p:nvPr>
            <p:extLst/>
          </p:nvPr>
        </p:nvGraphicFramePr>
        <p:xfrm>
          <a:off x="1767583" y="3955552"/>
          <a:ext cx="8656833" cy="2221411"/>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6"/>
          <p:cNvSpPr/>
          <p:nvPr/>
        </p:nvSpPr>
        <p:spPr>
          <a:xfrm>
            <a:off x="7215526" y="4667036"/>
            <a:ext cx="1360766" cy="11918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9" name="矩形 8"/>
          <p:cNvSpPr/>
          <p:nvPr/>
        </p:nvSpPr>
        <p:spPr>
          <a:xfrm>
            <a:off x="4030294" y="4667036"/>
            <a:ext cx="1393451" cy="11918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0" name="矩形 9"/>
          <p:cNvSpPr/>
          <p:nvPr/>
        </p:nvSpPr>
        <p:spPr>
          <a:xfrm>
            <a:off x="6353129" y="4667036"/>
            <a:ext cx="702861" cy="11918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1" name="矩形 10"/>
          <p:cNvSpPr/>
          <p:nvPr/>
        </p:nvSpPr>
        <p:spPr>
          <a:xfrm>
            <a:off x="8735828" y="4667036"/>
            <a:ext cx="702861" cy="11918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2" name="矩形 11"/>
          <p:cNvSpPr/>
          <p:nvPr/>
        </p:nvSpPr>
        <p:spPr>
          <a:xfrm>
            <a:off x="9551950" y="4667036"/>
            <a:ext cx="702861" cy="11918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3" name="矩形 12"/>
          <p:cNvSpPr/>
          <p:nvPr/>
        </p:nvSpPr>
        <p:spPr>
          <a:xfrm>
            <a:off x="5039833" y="5901069"/>
            <a:ext cx="946297" cy="2232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4" name="矩形 13"/>
          <p:cNvSpPr/>
          <p:nvPr/>
        </p:nvSpPr>
        <p:spPr>
          <a:xfrm>
            <a:off x="8330609" y="5901069"/>
            <a:ext cx="738963" cy="2232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55241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7" grpId="1" animBg="1"/>
      <p:bldP spid="9" grpId="0" animBg="1"/>
      <p:bldP spid="9" grpId="1" animBg="1"/>
      <p:bldP spid="10" grpId="0" animBg="1"/>
      <p:bldP spid="10" grpId="1" animBg="1"/>
      <p:bldP spid="11" grpId="0" animBg="1"/>
      <p:bldP spid="11" grpId="1" animBg="1"/>
      <p:bldP spid="12" grpId="0" animBg="1"/>
      <p:bldP spid="13" grpId="0" animBg="1"/>
      <p:bldP spid="13" grpId="1" animBg="1"/>
      <p:bldP spid="14" grpId="0" animBg="1"/>
      <p:bldP spid="1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Speaker Similarity Evaluation</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Are the generated speech and natural speech from the same person?</a:t>
            </a:r>
          </a:p>
          <a:p>
            <a:r>
              <a:rPr lang="en-US" altLang="zh-TW" dirty="0" smtClean="0"/>
              <a:t>Similarity score = same (%) + maybe the same (%)</a:t>
            </a:r>
          </a:p>
          <a:p>
            <a:r>
              <a:rPr lang="en-US" altLang="zh-TW" dirty="0" smtClean="0"/>
              <a:t>CSSD +LPCDC maintains the same speaker similarity</a:t>
            </a:r>
          </a:p>
          <a:p>
            <a:endParaRPr lang="en-US" altLang="zh-TW" dirty="0" smtClean="0"/>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30</a:t>
            </a:fld>
            <a:endParaRPr lang="zh-TW" altLang="en-US"/>
          </a:p>
        </p:txBody>
      </p:sp>
      <p:graphicFrame>
        <p:nvGraphicFramePr>
          <p:cNvPr id="8" name="圖表 7"/>
          <p:cNvGraphicFramePr>
            <a:graphicFrameLocks/>
          </p:cNvGraphicFramePr>
          <p:nvPr>
            <p:extLst/>
          </p:nvPr>
        </p:nvGraphicFramePr>
        <p:xfrm>
          <a:off x="3242930" y="3253563"/>
          <a:ext cx="5619307" cy="2923400"/>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6"/>
          <p:cNvSpPr/>
          <p:nvPr/>
        </p:nvSpPr>
        <p:spPr>
          <a:xfrm>
            <a:off x="3466214" y="5720315"/>
            <a:ext cx="2371060" cy="2073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0" name="矩形 9"/>
          <p:cNvSpPr/>
          <p:nvPr/>
        </p:nvSpPr>
        <p:spPr>
          <a:xfrm>
            <a:off x="4274288" y="4130749"/>
            <a:ext cx="4242390" cy="1589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55189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7" grpId="1"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55813" y="1825625"/>
            <a:ext cx="6988965" cy="4351338"/>
          </a:xfrm>
          <a:ln>
            <a:noFill/>
          </a:ln>
        </p:spPr>
        <p:txBody>
          <a:bodyPr>
            <a:normAutofit/>
          </a:bodyPr>
          <a:lstStyle/>
          <a:p>
            <a:endParaRPr lang="en-US" altLang="zh-TW" dirty="0" smtClean="0"/>
          </a:p>
          <a:p>
            <a:pPr lvl="1"/>
            <a:endParaRPr lang="en-US" altLang="zh-TW" dirty="0" smtClean="0"/>
          </a:p>
          <a:p>
            <a:pPr>
              <a:buFontTx/>
              <a:buChar char="-"/>
            </a:pPr>
            <a:endParaRPr lang="en-US" altLang="zh-TW" dirty="0" smtClean="0"/>
          </a:p>
        </p:txBody>
      </p:sp>
      <p:sp>
        <p:nvSpPr>
          <p:cNvPr id="2" name="標題 1"/>
          <p:cNvSpPr>
            <a:spLocks noGrp="1"/>
          </p:cNvSpPr>
          <p:nvPr>
            <p:ph type="title"/>
          </p:nvPr>
        </p:nvSpPr>
        <p:spPr/>
        <p:txBody>
          <a:bodyPr/>
          <a:lstStyle/>
          <a:p>
            <a:pPr algn="ctr"/>
            <a:r>
              <a:rPr lang="en-US" altLang="zh-TW" b="1" dirty="0">
                <a:latin typeface="+mn-lt"/>
              </a:rPr>
              <a:t>Effectiveness of </a:t>
            </a:r>
            <a:r>
              <a:rPr lang="en-US" altLang="zh-TW" b="1" dirty="0" smtClean="0">
                <a:latin typeface="+mn-lt"/>
              </a:rPr>
              <a:t>Proposed Framework</a:t>
            </a:r>
            <a:endParaRPr lang="en-US" altLang="zh-TW" b="1" dirty="0">
              <a:latin typeface="+mn-lt"/>
            </a:endParaRPr>
          </a:p>
        </p:txBody>
      </p:sp>
      <p:sp>
        <p:nvSpPr>
          <p:cNvPr id="16" name="矩形 15"/>
          <p:cNvSpPr/>
          <p:nvPr/>
        </p:nvSpPr>
        <p:spPr>
          <a:xfrm>
            <a:off x="820189" y="1550147"/>
            <a:ext cx="3048000" cy="400110"/>
          </a:xfrm>
          <a:prstGeom prst="rect">
            <a:avLst/>
          </a:prstGeom>
          <a:noFill/>
          <a:ln>
            <a:noFill/>
          </a:ln>
        </p:spPr>
        <p:txBody>
          <a:bodyPr wrap="square" lIns="91440" tIns="45720" rIns="91440" bIns="45720">
            <a:spAutoFit/>
          </a:bodyPr>
          <a:lstStyle/>
          <a:p>
            <a:pPr algn="ctr"/>
            <a:r>
              <a:rPr lang="en-US" altLang="zh-TW" sz="2000" b="1" cap="none" spc="0" dirty="0" smtClean="0">
                <a:ln w="0"/>
                <a:solidFill>
                  <a:srgbClr val="002060"/>
                </a:solidFill>
              </a:rPr>
              <a:t>Natural</a:t>
            </a:r>
            <a:endParaRPr lang="zh-TW" altLang="en-US" sz="2000" b="1" cap="none" spc="0" dirty="0">
              <a:ln w="0"/>
              <a:solidFill>
                <a:srgbClr val="002060"/>
              </a:solidFill>
            </a:endParaRPr>
          </a:p>
        </p:txBody>
      </p:sp>
      <p:sp>
        <p:nvSpPr>
          <p:cNvPr id="17" name="矩形 16"/>
          <p:cNvSpPr/>
          <p:nvPr/>
        </p:nvSpPr>
        <p:spPr>
          <a:xfrm>
            <a:off x="4699461" y="1550147"/>
            <a:ext cx="3036918" cy="400110"/>
          </a:xfrm>
          <a:prstGeom prst="rect">
            <a:avLst/>
          </a:prstGeom>
          <a:noFill/>
          <a:ln>
            <a:noFill/>
          </a:ln>
        </p:spPr>
        <p:txBody>
          <a:bodyPr wrap="square" lIns="91440" tIns="45720" rIns="91440" bIns="45720">
            <a:spAutoFit/>
          </a:bodyPr>
          <a:lstStyle/>
          <a:p>
            <a:pPr algn="ctr"/>
            <a:r>
              <a:rPr lang="en-US" altLang="zh-TW" sz="2000" b="1" cap="none" spc="0" dirty="0" smtClean="0">
                <a:ln w="0"/>
                <a:solidFill>
                  <a:srgbClr val="FF0000"/>
                </a:solidFill>
              </a:rPr>
              <a:t>Synthetic</a:t>
            </a:r>
            <a:endParaRPr lang="zh-TW" altLang="en-US" sz="2000" b="1" cap="none" spc="0" dirty="0">
              <a:ln w="0"/>
              <a:solidFill>
                <a:srgbClr val="FF0000"/>
              </a:solidFill>
            </a:endParaRPr>
          </a:p>
        </p:txBody>
      </p:sp>
      <p:sp>
        <p:nvSpPr>
          <p:cNvPr id="6" name="投影片編號版面配置區 5"/>
          <p:cNvSpPr>
            <a:spLocks noGrp="1"/>
          </p:cNvSpPr>
          <p:nvPr>
            <p:ph type="sldNum" sz="quarter" idx="12"/>
          </p:nvPr>
        </p:nvSpPr>
        <p:spPr>
          <a:xfrm>
            <a:off x="8228214" y="6356350"/>
            <a:ext cx="2743200" cy="365125"/>
          </a:xfrm>
          <a:ln>
            <a:noFill/>
          </a:ln>
        </p:spPr>
        <p:txBody>
          <a:bodyPr/>
          <a:lstStyle/>
          <a:p>
            <a:fld id="{CECD2910-5291-4215-A14B-1E9C42171ABB}" type="slidenum">
              <a:rPr lang="zh-TW" altLang="en-US" smtClean="0"/>
              <a:t>31</a:t>
            </a:fld>
            <a:endParaRPr lang="zh-TW" altLang="en-US" dirty="0"/>
          </a:p>
        </p:txBody>
      </p:sp>
      <p:sp>
        <p:nvSpPr>
          <p:cNvPr id="12" name="矩形 11"/>
          <p:cNvSpPr/>
          <p:nvPr/>
        </p:nvSpPr>
        <p:spPr>
          <a:xfrm>
            <a:off x="820189" y="4085499"/>
            <a:ext cx="3048000" cy="400110"/>
          </a:xfrm>
          <a:prstGeom prst="rect">
            <a:avLst/>
          </a:prstGeom>
          <a:noFill/>
          <a:ln>
            <a:noFill/>
          </a:ln>
        </p:spPr>
        <p:txBody>
          <a:bodyPr wrap="square" lIns="91440" tIns="45720" rIns="91440" bIns="45720">
            <a:spAutoFit/>
          </a:bodyPr>
          <a:lstStyle/>
          <a:p>
            <a:pPr algn="ctr"/>
            <a:r>
              <a:rPr lang="en-US" altLang="zh-TW" sz="2000" b="1" cap="none" spc="0" dirty="0" smtClean="0">
                <a:ln w="0"/>
                <a:solidFill>
                  <a:schemeClr val="accent1">
                    <a:lumMod val="75000"/>
                  </a:schemeClr>
                </a:solidFill>
              </a:rPr>
              <a:t>Pseudo VC</a:t>
            </a:r>
            <a:endParaRPr lang="zh-TW" altLang="en-US" sz="2000" b="1" cap="none" spc="0" dirty="0">
              <a:ln w="0"/>
              <a:solidFill>
                <a:schemeClr val="accent1">
                  <a:lumMod val="75000"/>
                </a:schemeClr>
              </a:solidFill>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012" y="4495660"/>
            <a:ext cx="3473458" cy="2135242"/>
          </a:xfrm>
          <a:prstGeom prst="rect">
            <a:avLst/>
          </a:prstGeom>
          <a:ln>
            <a:noFill/>
          </a:ln>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812" y="1956958"/>
            <a:ext cx="3473458" cy="2135242"/>
          </a:xfrm>
          <a:prstGeom prst="rect">
            <a:avLst/>
          </a:prstGeom>
          <a:ln>
            <a:noFill/>
          </a:ln>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813" y="4495660"/>
            <a:ext cx="3473458" cy="2135242"/>
          </a:xfrm>
          <a:prstGeom prst="rect">
            <a:avLst/>
          </a:prstGeom>
          <a:ln>
            <a:noFill/>
          </a:ln>
        </p:spPr>
      </p:pic>
      <p:pic>
        <p:nvPicPr>
          <p:cNvPr id="10" name="圖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2012" y="1950257"/>
            <a:ext cx="3473458" cy="2135242"/>
          </a:xfrm>
          <a:prstGeom prst="rect">
            <a:avLst/>
          </a:prstGeom>
          <a:ln>
            <a:noFill/>
          </a:ln>
        </p:spPr>
      </p:pic>
      <p:sp>
        <p:nvSpPr>
          <p:cNvPr id="18" name="矩形 17"/>
          <p:cNvSpPr/>
          <p:nvPr/>
        </p:nvSpPr>
        <p:spPr>
          <a:xfrm>
            <a:off x="4699460" y="4092200"/>
            <a:ext cx="3036919" cy="400110"/>
          </a:xfrm>
          <a:prstGeom prst="rect">
            <a:avLst/>
          </a:prstGeom>
          <a:noFill/>
          <a:ln>
            <a:noFill/>
          </a:ln>
        </p:spPr>
        <p:txBody>
          <a:bodyPr wrap="square" lIns="91440" tIns="45720" rIns="91440" bIns="45720">
            <a:spAutoFit/>
          </a:bodyPr>
          <a:lstStyle/>
          <a:p>
            <a:pPr algn="ctr"/>
            <a:r>
              <a:rPr lang="en-US" altLang="zh-TW" sz="2000" b="1" cap="none" spc="0" dirty="0" smtClean="0">
                <a:ln w="0"/>
                <a:solidFill>
                  <a:schemeClr val="accent2">
                    <a:lumMod val="75000"/>
                  </a:schemeClr>
                </a:solidFill>
              </a:rPr>
              <a:t>Enhanced</a:t>
            </a:r>
            <a:endParaRPr lang="zh-TW" altLang="en-US" sz="2000" b="1" cap="none" spc="0" dirty="0">
              <a:ln w="0"/>
              <a:solidFill>
                <a:schemeClr val="accent2">
                  <a:lumMod val="75000"/>
                </a:schemeClr>
              </a:solidFill>
            </a:endParaRPr>
          </a:p>
        </p:txBody>
      </p:sp>
      <p:pic>
        <p:nvPicPr>
          <p:cNvPr id="13" name="圖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8211" y="1954304"/>
            <a:ext cx="3629257" cy="2135736"/>
          </a:xfrm>
          <a:prstGeom prst="rect">
            <a:avLst/>
          </a:prstGeom>
          <a:ln>
            <a:noFill/>
          </a:ln>
        </p:spPr>
      </p:pic>
      <p:pic>
        <p:nvPicPr>
          <p:cNvPr id="19" name="圖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28211" y="4092200"/>
            <a:ext cx="3640644" cy="2142437"/>
          </a:xfrm>
          <a:prstGeom prst="rect">
            <a:avLst/>
          </a:prstGeom>
          <a:ln>
            <a:noFill/>
          </a:ln>
        </p:spPr>
      </p:pic>
      <p:sp>
        <p:nvSpPr>
          <p:cNvPr id="20" name="向下箭號 19"/>
          <p:cNvSpPr/>
          <p:nvPr/>
        </p:nvSpPr>
        <p:spPr>
          <a:xfrm>
            <a:off x="1463040" y="4155182"/>
            <a:ext cx="288174" cy="260744"/>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向下箭號 20"/>
          <p:cNvSpPr/>
          <p:nvPr/>
        </p:nvSpPr>
        <p:spPr>
          <a:xfrm>
            <a:off x="5403273" y="4155182"/>
            <a:ext cx="288174" cy="260744"/>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p:cNvSpPr/>
          <p:nvPr/>
        </p:nvSpPr>
        <p:spPr>
          <a:xfrm>
            <a:off x="455812" y="1263535"/>
            <a:ext cx="7441279" cy="282866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3" name="矩形 22"/>
          <p:cNvSpPr/>
          <p:nvPr/>
        </p:nvSpPr>
        <p:spPr>
          <a:xfrm>
            <a:off x="781396" y="1263535"/>
            <a:ext cx="6954984" cy="400110"/>
          </a:xfrm>
          <a:prstGeom prst="rect">
            <a:avLst/>
          </a:prstGeom>
          <a:noFill/>
          <a:ln>
            <a:noFill/>
          </a:ln>
        </p:spPr>
        <p:txBody>
          <a:bodyPr wrap="square" lIns="91440" tIns="45720" rIns="91440" bIns="45720">
            <a:spAutoFit/>
          </a:bodyPr>
          <a:lstStyle/>
          <a:p>
            <a:pPr algn="ctr"/>
            <a:r>
              <a:rPr lang="en-US" altLang="zh-TW" sz="2000" b="1" cap="none" spc="0" dirty="0" smtClean="0">
                <a:ln w="0"/>
                <a:solidFill>
                  <a:srgbClr val="C00000"/>
                </a:solidFill>
              </a:rPr>
              <a:t>Temporal mismatched</a:t>
            </a:r>
            <a:endParaRPr lang="zh-TW" altLang="en-US" sz="2000" b="1" cap="none" spc="0" dirty="0">
              <a:ln w="0"/>
              <a:solidFill>
                <a:srgbClr val="C00000"/>
              </a:solidFill>
            </a:endParaRPr>
          </a:p>
        </p:txBody>
      </p:sp>
      <p:sp>
        <p:nvSpPr>
          <p:cNvPr id="24" name="矩形 23"/>
          <p:cNvSpPr/>
          <p:nvPr/>
        </p:nvSpPr>
        <p:spPr>
          <a:xfrm>
            <a:off x="455812" y="3802237"/>
            <a:ext cx="7441279" cy="2828665"/>
          </a:xfrm>
          <a:prstGeom prst="rect">
            <a:avLst/>
          </a:prstGeom>
          <a:noFill/>
          <a:ln w="28575">
            <a:solidFill>
              <a:srgbClr val="8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5" name="矩形 24"/>
          <p:cNvSpPr/>
          <p:nvPr/>
        </p:nvSpPr>
        <p:spPr>
          <a:xfrm>
            <a:off x="781396" y="3802237"/>
            <a:ext cx="6954984" cy="400110"/>
          </a:xfrm>
          <a:prstGeom prst="rect">
            <a:avLst/>
          </a:prstGeom>
          <a:noFill/>
          <a:ln>
            <a:noFill/>
          </a:ln>
        </p:spPr>
        <p:txBody>
          <a:bodyPr wrap="square" lIns="91440" tIns="45720" rIns="91440" bIns="45720">
            <a:spAutoFit/>
          </a:bodyPr>
          <a:lstStyle/>
          <a:p>
            <a:pPr algn="ctr"/>
            <a:r>
              <a:rPr lang="en-US" altLang="zh-TW" sz="2000" b="1" cap="none" spc="0" dirty="0" smtClean="0">
                <a:ln w="0"/>
                <a:solidFill>
                  <a:srgbClr val="808000"/>
                </a:solidFill>
              </a:rPr>
              <a:t>Similar over-smoothing spectra</a:t>
            </a:r>
            <a:endParaRPr lang="zh-TW" altLang="en-US" sz="2000" b="1" cap="none" spc="0" dirty="0">
              <a:ln w="0"/>
              <a:solidFill>
                <a:srgbClr val="808000"/>
              </a:solidFill>
            </a:endParaRPr>
          </a:p>
        </p:txBody>
      </p:sp>
      <p:sp>
        <p:nvSpPr>
          <p:cNvPr id="26" name="矩形 25"/>
          <p:cNvSpPr/>
          <p:nvPr/>
        </p:nvSpPr>
        <p:spPr>
          <a:xfrm>
            <a:off x="461504" y="1263534"/>
            <a:ext cx="3714596" cy="5367367"/>
          </a:xfrm>
          <a:prstGeom prst="rect">
            <a:avLst/>
          </a:prstGeom>
          <a:noFill/>
          <a:ln w="28575">
            <a:solidFill>
              <a:srgbClr val="8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7" name="矩形 26"/>
          <p:cNvSpPr/>
          <p:nvPr/>
        </p:nvSpPr>
        <p:spPr>
          <a:xfrm>
            <a:off x="455810" y="1274877"/>
            <a:ext cx="3720289" cy="400110"/>
          </a:xfrm>
          <a:prstGeom prst="rect">
            <a:avLst/>
          </a:prstGeom>
          <a:noFill/>
          <a:ln>
            <a:noFill/>
          </a:ln>
        </p:spPr>
        <p:txBody>
          <a:bodyPr wrap="square" lIns="91440" tIns="45720" rIns="91440" bIns="45720">
            <a:spAutoFit/>
          </a:bodyPr>
          <a:lstStyle/>
          <a:p>
            <a:pPr algn="ctr"/>
            <a:r>
              <a:rPr lang="en-US" altLang="zh-TW" sz="2000" b="1" cap="none" spc="0" dirty="0" smtClean="0">
                <a:ln w="0"/>
                <a:solidFill>
                  <a:srgbClr val="808000"/>
                </a:solidFill>
              </a:rPr>
              <a:t>Temporal matched</a:t>
            </a:r>
            <a:endParaRPr lang="zh-TW" altLang="en-US" sz="2000" b="1" cap="none" spc="0" dirty="0">
              <a:ln w="0"/>
              <a:solidFill>
                <a:srgbClr val="808000"/>
              </a:solidFill>
            </a:endParaRPr>
          </a:p>
        </p:txBody>
      </p:sp>
      <p:sp>
        <p:nvSpPr>
          <p:cNvPr id="30" name="矩形 29"/>
          <p:cNvSpPr/>
          <p:nvPr/>
        </p:nvSpPr>
        <p:spPr>
          <a:xfrm>
            <a:off x="8674330" y="1612346"/>
            <a:ext cx="3056165" cy="400110"/>
          </a:xfrm>
          <a:prstGeom prst="rect">
            <a:avLst/>
          </a:prstGeom>
          <a:noFill/>
          <a:ln>
            <a:noFill/>
          </a:ln>
        </p:spPr>
        <p:txBody>
          <a:bodyPr wrap="square" lIns="91440" tIns="45720" rIns="91440" bIns="45720">
            <a:spAutoFit/>
          </a:bodyPr>
          <a:lstStyle/>
          <a:p>
            <a:pPr algn="ctr"/>
            <a:r>
              <a:rPr lang="en-US" altLang="zh-TW" sz="2000" b="1" cap="none" spc="0" dirty="0" smtClean="0">
                <a:ln w="0"/>
                <a:solidFill>
                  <a:schemeClr val="tx1">
                    <a:lumMod val="50000"/>
                    <a:lumOff val="50000"/>
                  </a:schemeClr>
                </a:solidFill>
              </a:rPr>
              <a:t>PSD around 0.02 sec</a:t>
            </a:r>
            <a:endParaRPr lang="zh-TW" altLang="en-US" sz="2000" b="1" cap="none" spc="0" dirty="0">
              <a:ln w="0"/>
              <a:solidFill>
                <a:schemeClr val="tx1">
                  <a:lumMod val="50000"/>
                  <a:lumOff val="50000"/>
                </a:schemeClr>
              </a:solidFill>
            </a:endParaRPr>
          </a:p>
        </p:txBody>
      </p:sp>
      <p:sp>
        <p:nvSpPr>
          <p:cNvPr id="31" name="矩形 30"/>
          <p:cNvSpPr/>
          <p:nvPr/>
        </p:nvSpPr>
        <p:spPr>
          <a:xfrm>
            <a:off x="1158875" y="2054768"/>
            <a:ext cx="88900" cy="167215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31"/>
          <p:cNvSpPr/>
          <p:nvPr/>
        </p:nvSpPr>
        <p:spPr>
          <a:xfrm>
            <a:off x="5049387" y="2059044"/>
            <a:ext cx="88900" cy="167215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矩形 32"/>
          <p:cNvSpPr/>
          <p:nvPr/>
        </p:nvSpPr>
        <p:spPr>
          <a:xfrm>
            <a:off x="1158875" y="4605807"/>
            <a:ext cx="88900" cy="167215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矩形 37"/>
          <p:cNvSpPr/>
          <p:nvPr/>
        </p:nvSpPr>
        <p:spPr>
          <a:xfrm>
            <a:off x="5054600" y="4605807"/>
            <a:ext cx="88900" cy="167215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27"/>
          <p:cNvSpPr/>
          <p:nvPr/>
        </p:nvSpPr>
        <p:spPr>
          <a:xfrm>
            <a:off x="3019370" y="2062619"/>
            <a:ext cx="266928" cy="167215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矩形 28"/>
          <p:cNvSpPr/>
          <p:nvPr/>
        </p:nvSpPr>
        <p:spPr>
          <a:xfrm>
            <a:off x="1345511" y="2062619"/>
            <a:ext cx="599635" cy="167215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矩形 33"/>
          <p:cNvSpPr/>
          <p:nvPr/>
        </p:nvSpPr>
        <p:spPr>
          <a:xfrm>
            <a:off x="5232302" y="2054768"/>
            <a:ext cx="599635" cy="167215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矩形 36"/>
          <p:cNvSpPr/>
          <p:nvPr/>
        </p:nvSpPr>
        <p:spPr>
          <a:xfrm>
            <a:off x="6900513" y="2054768"/>
            <a:ext cx="266928" cy="167215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972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2"/>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3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27"/>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6"/>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par>
                                <p:cTn id="85" presetID="1" presetClass="exit" presetSubtype="0" fill="hold" grpId="1" nodeType="withEffect">
                                  <p:stCondLst>
                                    <p:cond delay="0"/>
                                  </p:stCondLst>
                                  <p:childTnLst>
                                    <p:set>
                                      <p:cBhvr>
                                        <p:cTn id="86" dur="1" fill="hold">
                                          <p:stCondLst>
                                            <p:cond delay="0"/>
                                          </p:stCondLst>
                                        </p:cTn>
                                        <p:tgtEl>
                                          <p:spTgt spid="21"/>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5"/>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2" grpId="0"/>
      <p:bldP spid="18" grpId="0"/>
      <p:bldP spid="20" grpId="0" animBg="1"/>
      <p:bldP spid="20" grpId="1" animBg="1"/>
      <p:bldP spid="21" grpId="0" animBg="1"/>
      <p:bldP spid="21" grpId="1" animBg="1"/>
      <p:bldP spid="22" grpId="0" animBg="1"/>
      <p:bldP spid="22" grpId="1" animBg="1"/>
      <p:bldP spid="23" grpId="0"/>
      <p:bldP spid="23" grpId="1"/>
      <p:bldP spid="24" grpId="0" animBg="1"/>
      <p:bldP spid="24" grpId="1" animBg="1"/>
      <p:bldP spid="25" grpId="0"/>
      <p:bldP spid="25" grpId="1"/>
      <p:bldP spid="26" grpId="0" animBg="1"/>
      <p:bldP spid="26" grpId="1" animBg="1"/>
      <p:bldP spid="27" grpId="0"/>
      <p:bldP spid="27" grpId="1"/>
      <p:bldP spid="30" grpId="0"/>
      <p:bldP spid="31" grpId="0" animBg="1"/>
      <p:bldP spid="32" grpId="0" animBg="1"/>
      <p:bldP spid="33" grpId="0" animBg="1"/>
      <p:bldP spid="38" grpId="0" animBg="1"/>
      <p:bldP spid="28" grpId="0" animBg="1"/>
      <p:bldP spid="28" grpId="1" animBg="1"/>
      <p:bldP spid="29" grpId="0" animBg="1"/>
      <p:bldP spid="29" grpId="1" animBg="1"/>
      <p:bldP spid="34" grpId="0" animBg="1"/>
      <p:bldP spid="34" grpId="1" animBg="1"/>
      <p:bldP spid="37" grpId="0" animBg="1"/>
      <p:bldP spid="37"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148" y="3151769"/>
            <a:ext cx="3553025" cy="3569706"/>
          </a:xfrm>
          <a:prstGeom prst="rect">
            <a:avLst/>
          </a:prstGeom>
        </p:spPr>
      </p:pic>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117" y="3151769"/>
            <a:ext cx="3553025" cy="3569706"/>
          </a:xfrm>
          <a:prstGeom prst="rect">
            <a:avLst/>
          </a:prstGeom>
        </p:spPr>
      </p:pic>
      <p:sp>
        <p:nvSpPr>
          <p:cNvPr id="3" name="內容版面配置區 2"/>
          <p:cNvSpPr>
            <a:spLocks noGrp="1"/>
          </p:cNvSpPr>
          <p:nvPr>
            <p:ph idx="1"/>
          </p:nvPr>
        </p:nvSpPr>
        <p:spPr/>
        <p:txBody>
          <a:bodyPr>
            <a:normAutofit/>
          </a:bodyPr>
          <a:lstStyle/>
          <a:p>
            <a:r>
              <a:rPr lang="en-US" altLang="zh-TW" dirty="0" smtClean="0"/>
              <a:t>Measure spectral similarity using </a:t>
            </a:r>
            <a:r>
              <a:rPr lang="en-US" altLang="zh-TW" dirty="0" err="1" smtClean="0"/>
              <a:t>mel-cepstral</a:t>
            </a:r>
            <a:r>
              <a:rPr lang="en-US" altLang="zh-TW" dirty="0" smtClean="0"/>
              <a:t> distortion (MCD)</a:t>
            </a:r>
          </a:p>
          <a:p>
            <a:r>
              <a:rPr lang="en-US" altLang="zh-TW" dirty="0" smtClean="0"/>
              <a:t>The distances on the MCD-plane are MCDs</a:t>
            </a:r>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2" name="標題 1"/>
          <p:cNvSpPr>
            <a:spLocks noGrp="1"/>
          </p:cNvSpPr>
          <p:nvPr>
            <p:ph type="title"/>
          </p:nvPr>
        </p:nvSpPr>
        <p:spPr/>
        <p:txBody>
          <a:bodyPr/>
          <a:lstStyle/>
          <a:p>
            <a:pPr algn="ctr"/>
            <a:r>
              <a:rPr lang="en-US" altLang="zh-TW" b="1" dirty="0" smtClean="0">
                <a:latin typeface="+mn-lt"/>
              </a:rPr>
              <a:t>Effectiveness of Cycle-VC</a:t>
            </a:r>
            <a:endParaRPr lang="zh-TW" altLang="en-US" b="1" dirty="0">
              <a:latin typeface="+mn-lt"/>
            </a:endParaRP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32</a:t>
            </a:fld>
            <a:endParaRPr lang="zh-TW" altLang="en-US"/>
          </a:p>
        </p:txBody>
      </p:sp>
      <p:sp>
        <p:nvSpPr>
          <p:cNvPr id="7" name="矩形 6"/>
          <p:cNvSpPr/>
          <p:nvPr/>
        </p:nvSpPr>
        <p:spPr>
          <a:xfrm>
            <a:off x="1370590" y="2785999"/>
            <a:ext cx="3209244" cy="461665"/>
          </a:xfrm>
          <a:prstGeom prst="rect">
            <a:avLst/>
          </a:prstGeom>
          <a:noFill/>
          <a:ln>
            <a:noFill/>
          </a:ln>
        </p:spPr>
        <p:txBody>
          <a:bodyPr wrap="square" lIns="91440" tIns="45720" rIns="91440" bIns="45720">
            <a:spAutoFit/>
          </a:bodyPr>
          <a:lstStyle/>
          <a:p>
            <a:pPr algn="ctr"/>
            <a:r>
              <a:rPr lang="en-US" altLang="zh-TW" sz="2400" b="1" cap="none" spc="0" dirty="0" smtClean="0">
                <a:ln w="0"/>
                <a:solidFill>
                  <a:schemeClr val="tx1">
                    <a:lumMod val="50000"/>
                    <a:lumOff val="50000"/>
                  </a:schemeClr>
                </a:solidFill>
              </a:rPr>
              <a:t>DNN-based TTS</a:t>
            </a:r>
            <a:endParaRPr lang="zh-TW" altLang="en-US" sz="2400" b="1" cap="none" spc="0" dirty="0">
              <a:ln w="0"/>
              <a:solidFill>
                <a:schemeClr val="tx1">
                  <a:lumMod val="50000"/>
                  <a:lumOff val="50000"/>
                </a:schemeClr>
              </a:solidFill>
            </a:endParaRPr>
          </a:p>
        </p:txBody>
      </p:sp>
      <p:sp>
        <p:nvSpPr>
          <p:cNvPr id="8" name="矩形 7"/>
          <p:cNvSpPr/>
          <p:nvPr/>
        </p:nvSpPr>
        <p:spPr>
          <a:xfrm>
            <a:off x="5027621" y="2785998"/>
            <a:ext cx="3209244" cy="461665"/>
          </a:xfrm>
          <a:prstGeom prst="rect">
            <a:avLst/>
          </a:prstGeom>
          <a:noFill/>
          <a:ln>
            <a:noFill/>
          </a:ln>
        </p:spPr>
        <p:txBody>
          <a:bodyPr wrap="square" lIns="91440" tIns="45720" rIns="91440" bIns="45720">
            <a:spAutoFit/>
          </a:bodyPr>
          <a:lstStyle/>
          <a:p>
            <a:pPr algn="ctr"/>
            <a:r>
              <a:rPr lang="en-US" altLang="zh-TW" sz="2400" b="1" cap="none" spc="0" dirty="0" smtClean="0">
                <a:ln w="0"/>
                <a:solidFill>
                  <a:schemeClr val="tx1">
                    <a:lumMod val="50000"/>
                    <a:lumOff val="50000"/>
                  </a:schemeClr>
                </a:solidFill>
              </a:rPr>
              <a:t>HMM-based TTS</a:t>
            </a:r>
            <a:endParaRPr lang="zh-TW" altLang="en-US" sz="2400" b="1" cap="none" spc="0" dirty="0">
              <a:ln w="0"/>
              <a:solidFill>
                <a:schemeClr val="tx1">
                  <a:lumMod val="50000"/>
                  <a:lumOff val="50000"/>
                </a:schemeClr>
              </a:solidFill>
            </a:endParaRPr>
          </a:p>
        </p:txBody>
      </p:sp>
      <p:sp>
        <p:nvSpPr>
          <p:cNvPr id="9" name="矩形 8"/>
          <p:cNvSpPr/>
          <p:nvPr/>
        </p:nvSpPr>
        <p:spPr>
          <a:xfrm>
            <a:off x="1370590" y="6066430"/>
            <a:ext cx="3023989" cy="36166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5027622" y="6086902"/>
            <a:ext cx="2328522" cy="36166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8329173" y="3247663"/>
            <a:ext cx="3490671" cy="1569660"/>
          </a:xfrm>
          <a:prstGeom prst="rect">
            <a:avLst/>
          </a:prstGeom>
          <a:noFill/>
          <a:ln>
            <a:noFill/>
          </a:ln>
        </p:spPr>
        <p:txBody>
          <a:bodyPr wrap="square" lIns="91440" tIns="45720" rIns="91440" bIns="45720">
            <a:spAutoFit/>
          </a:bodyPr>
          <a:lstStyle/>
          <a:p>
            <a:r>
              <a:rPr lang="en-US" altLang="zh-TW" sz="2400" b="1" dirty="0" smtClean="0">
                <a:ln w="0"/>
                <a:solidFill>
                  <a:schemeClr val="tx1">
                    <a:lumMod val="50000"/>
                    <a:lumOff val="50000"/>
                  </a:schemeClr>
                </a:solidFill>
              </a:rPr>
              <a:t>MCD of </a:t>
            </a:r>
            <a:r>
              <a:rPr lang="en-US" altLang="zh-TW" sz="2400" b="1" dirty="0" smtClean="0">
                <a:ln w="0"/>
                <a:solidFill>
                  <a:srgbClr val="FF0000"/>
                </a:solidFill>
              </a:rPr>
              <a:t>synthetic</a:t>
            </a:r>
            <a:r>
              <a:rPr lang="en-US" altLang="zh-TW" sz="2400" b="1" dirty="0" smtClean="0">
                <a:ln w="0"/>
                <a:solidFill>
                  <a:schemeClr val="tx1">
                    <a:lumMod val="50000"/>
                    <a:lumOff val="50000"/>
                  </a:schemeClr>
                </a:solidFill>
              </a:rPr>
              <a:t> to </a:t>
            </a:r>
            <a:r>
              <a:rPr lang="en-US" altLang="zh-TW" sz="2400" b="1" dirty="0" smtClean="0">
                <a:ln w="0"/>
                <a:solidFill>
                  <a:srgbClr val="002060"/>
                </a:solidFill>
              </a:rPr>
              <a:t>natural</a:t>
            </a:r>
            <a:r>
              <a:rPr lang="en-US" altLang="zh-TW" sz="2400" b="1" dirty="0" smtClean="0">
                <a:ln w="0"/>
                <a:solidFill>
                  <a:schemeClr val="tx1">
                    <a:lumMod val="50000"/>
                    <a:lumOff val="50000"/>
                  </a:schemeClr>
                </a:solidFill>
              </a:rPr>
              <a:t> features is the highest implying the larger difference.</a:t>
            </a:r>
            <a:endParaRPr lang="zh-TW" altLang="en-US" sz="2400" b="1" cap="none" spc="0" dirty="0">
              <a:ln w="0"/>
              <a:solidFill>
                <a:schemeClr val="tx1">
                  <a:lumMod val="50000"/>
                  <a:lumOff val="50000"/>
                </a:schemeClr>
              </a:solidFill>
            </a:endParaRPr>
          </a:p>
        </p:txBody>
      </p:sp>
      <p:sp>
        <p:nvSpPr>
          <p:cNvPr id="12" name="矩形 11"/>
          <p:cNvSpPr/>
          <p:nvPr/>
        </p:nvSpPr>
        <p:spPr>
          <a:xfrm rot="20072783">
            <a:off x="1491707" y="4875368"/>
            <a:ext cx="1549024" cy="32967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rot="1218041">
            <a:off x="5614373" y="5007965"/>
            <a:ext cx="1549024" cy="32967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p:cNvSpPr/>
          <p:nvPr/>
        </p:nvSpPr>
        <p:spPr>
          <a:xfrm>
            <a:off x="8329172" y="3247663"/>
            <a:ext cx="3490671" cy="1569660"/>
          </a:xfrm>
          <a:prstGeom prst="rect">
            <a:avLst/>
          </a:prstGeom>
          <a:noFill/>
          <a:ln>
            <a:noFill/>
          </a:ln>
        </p:spPr>
        <p:txBody>
          <a:bodyPr wrap="square" lIns="91440" tIns="45720" rIns="91440" bIns="45720">
            <a:spAutoFit/>
          </a:bodyPr>
          <a:lstStyle/>
          <a:p>
            <a:r>
              <a:rPr lang="en-US" altLang="zh-TW" sz="2400" b="1" dirty="0" smtClean="0">
                <a:ln w="0"/>
                <a:solidFill>
                  <a:schemeClr val="tx1">
                    <a:lumMod val="50000"/>
                    <a:lumOff val="50000"/>
                  </a:schemeClr>
                </a:solidFill>
              </a:rPr>
              <a:t>After cycle-VC, MCD of </a:t>
            </a:r>
            <a:r>
              <a:rPr lang="en-US" altLang="zh-TW" sz="2400" b="1" dirty="0" smtClean="0">
                <a:ln w="0"/>
                <a:solidFill>
                  <a:schemeClr val="accent1">
                    <a:lumMod val="75000"/>
                  </a:schemeClr>
                </a:solidFill>
              </a:rPr>
              <a:t>pseudo VC </a:t>
            </a:r>
            <a:r>
              <a:rPr lang="en-US" altLang="zh-TW" sz="2400" b="1" dirty="0" smtClean="0">
                <a:ln w="0"/>
                <a:solidFill>
                  <a:schemeClr val="tx1">
                    <a:lumMod val="50000"/>
                    <a:lumOff val="50000"/>
                  </a:schemeClr>
                </a:solidFill>
              </a:rPr>
              <a:t>and </a:t>
            </a:r>
            <a:r>
              <a:rPr lang="en-US" altLang="zh-TW" sz="2400" b="1" dirty="0" smtClean="0">
                <a:ln w="0"/>
                <a:solidFill>
                  <a:schemeClr val="accent2">
                    <a:lumMod val="75000"/>
                  </a:schemeClr>
                </a:solidFill>
              </a:rPr>
              <a:t>enhanced</a:t>
            </a:r>
            <a:r>
              <a:rPr lang="en-US" altLang="zh-TW" sz="2400" b="1" dirty="0" smtClean="0">
                <a:ln w="0"/>
                <a:solidFill>
                  <a:schemeClr val="tx1">
                    <a:lumMod val="50000"/>
                    <a:lumOff val="50000"/>
                  </a:schemeClr>
                </a:solidFill>
              </a:rPr>
              <a:t> features is low implying the spectral similarity.</a:t>
            </a:r>
            <a:endParaRPr lang="zh-TW" altLang="en-US" sz="2400" b="1" cap="none" spc="0" dirty="0">
              <a:ln w="0"/>
              <a:solidFill>
                <a:schemeClr val="tx1">
                  <a:lumMod val="50000"/>
                  <a:lumOff val="50000"/>
                </a:schemeClr>
              </a:solidFill>
            </a:endParaRPr>
          </a:p>
        </p:txBody>
      </p:sp>
    </p:spTree>
    <p:extLst>
      <p:ext uri="{BB962C8B-B14F-4D97-AF65-F5344CB8AC3E}">
        <p14:creationId xmlns:p14="http://schemas.microsoft.com/office/powerpoint/2010/main" val="136584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p:bldP spid="11" grpId="1"/>
      <p:bldP spid="12" grpId="0" animBg="1"/>
      <p:bldP spid="13" grpId="0" animBg="1"/>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ln>
            <a:noFill/>
          </a:ln>
        </p:spPr>
        <p:txBody>
          <a:bodyPr>
            <a:normAutofit/>
          </a:bodyPr>
          <a:lstStyle/>
          <a:p>
            <a:r>
              <a:rPr lang="en-US" altLang="zh-TW" dirty="0" smtClean="0"/>
              <a:t>Preference test of speech quality</a:t>
            </a:r>
          </a:p>
          <a:p>
            <a:pPr lvl="1"/>
            <a:r>
              <a:rPr lang="en-US" altLang="zh-TW" b="1" dirty="0" smtClean="0"/>
              <a:t>AM</a:t>
            </a:r>
            <a:r>
              <a:rPr lang="en-US" altLang="zh-TW" dirty="0" smtClean="0"/>
              <a:t>: acoustic mismatch</a:t>
            </a:r>
          </a:p>
          <a:p>
            <a:pPr lvl="1"/>
            <a:r>
              <a:rPr lang="en-US" altLang="zh-TW" b="1" dirty="0" smtClean="0"/>
              <a:t>TM</a:t>
            </a:r>
            <a:r>
              <a:rPr lang="en-US" altLang="zh-TW" dirty="0" smtClean="0"/>
              <a:t>: temporal mismatch</a:t>
            </a:r>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2" name="標題 1"/>
          <p:cNvSpPr>
            <a:spLocks noGrp="1"/>
          </p:cNvSpPr>
          <p:nvPr>
            <p:ph type="title"/>
          </p:nvPr>
        </p:nvSpPr>
        <p:spPr/>
        <p:txBody>
          <a:bodyPr/>
          <a:lstStyle/>
          <a:p>
            <a:pPr algn="ctr"/>
            <a:r>
              <a:rPr lang="en-US" altLang="zh-TW" b="1" dirty="0">
                <a:latin typeface="+mn-lt"/>
              </a:rPr>
              <a:t>Subjective </a:t>
            </a:r>
            <a:r>
              <a:rPr lang="en-US" altLang="zh-TW" b="1" dirty="0" smtClean="0">
                <a:latin typeface="+mn-lt"/>
              </a:rPr>
              <a:t>Evaluation </a:t>
            </a:r>
            <a:r>
              <a:rPr lang="en-US" altLang="zh-TW" b="1" dirty="0">
                <a:latin typeface="+mn-lt"/>
              </a:rPr>
              <a:t>of </a:t>
            </a:r>
            <a:r>
              <a:rPr lang="en-US" altLang="zh-TW" b="1" dirty="0" smtClean="0">
                <a:latin typeface="+mn-lt"/>
              </a:rPr>
              <a:t/>
            </a:r>
            <a:br>
              <a:rPr lang="en-US" altLang="zh-TW" b="1" dirty="0" smtClean="0">
                <a:latin typeface="+mn-lt"/>
              </a:rPr>
            </a:br>
            <a:r>
              <a:rPr lang="en-US" altLang="zh-TW" b="1" dirty="0" smtClean="0">
                <a:latin typeface="+mn-lt"/>
              </a:rPr>
              <a:t>Mismatch Refinement </a:t>
            </a:r>
            <a:endParaRPr lang="zh-TW" altLang="en-US" b="1" dirty="0">
              <a:latin typeface="+mn-lt"/>
            </a:endParaRPr>
          </a:p>
        </p:txBody>
      </p:sp>
      <p:sp>
        <p:nvSpPr>
          <p:cNvPr id="6" name="投影片編號版面配置區 5"/>
          <p:cNvSpPr>
            <a:spLocks noGrp="1"/>
          </p:cNvSpPr>
          <p:nvPr>
            <p:ph type="sldNum" sz="quarter" idx="12"/>
          </p:nvPr>
        </p:nvSpPr>
        <p:spPr>
          <a:ln>
            <a:noFill/>
          </a:ln>
        </p:spPr>
        <p:txBody>
          <a:bodyPr/>
          <a:lstStyle/>
          <a:p>
            <a:fld id="{CECD2910-5291-4215-A14B-1E9C42171ABB}" type="slidenum">
              <a:rPr lang="zh-TW" altLang="en-US" smtClean="0"/>
              <a:t>33</a:t>
            </a:fld>
            <a:endParaRPr lang="zh-TW" altLang="en-US"/>
          </a:p>
        </p:txBody>
      </p:sp>
      <p:sp>
        <p:nvSpPr>
          <p:cNvPr id="23" name="矩形 22"/>
          <p:cNvSpPr/>
          <p:nvPr/>
        </p:nvSpPr>
        <p:spPr>
          <a:xfrm>
            <a:off x="6571397" y="1825625"/>
            <a:ext cx="4782403" cy="954107"/>
          </a:xfrm>
          <a:prstGeom prst="rect">
            <a:avLst/>
          </a:prstGeom>
          <a:noFill/>
          <a:ln>
            <a:noFill/>
          </a:ln>
        </p:spPr>
        <p:txBody>
          <a:bodyPr wrap="square" lIns="91440" tIns="45720" rIns="91440" bIns="45720">
            <a:spAutoFit/>
          </a:bodyPr>
          <a:lstStyle/>
          <a:p>
            <a:pPr algn="ctr"/>
            <a:r>
              <a:rPr lang="en-US" altLang="zh-TW" sz="2800" b="1" cap="none" spc="0" dirty="0" smtClean="0">
                <a:ln w="0"/>
                <a:solidFill>
                  <a:srgbClr val="C00000"/>
                </a:solidFill>
              </a:rPr>
              <a:t>Cycle-VC greatly eases mismatch problems</a:t>
            </a:r>
            <a:endParaRPr lang="zh-TW" altLang="en-US" sz="2800" b="1" cap="none" spc="0" dirty="0">
              <a:ln w="0"/>
              <a:solidFill>
                <a:schemeClr val="accent1">
                  <a:lumMod val="75000"/>
                </a:schemeClr>
              </a:solidFill>
            </a:endParaRPr>
          </a:p>
        </p:txBody>
      </p:sp>
      <p:pic>
        <p:nvPicPr>
          <p:cNvPr id="16" name="圖片 15"/>
          <p:cNvPicPr>
            <a:picLocks noChangeAspect="1"/>
          </p:cNvPicPr>
          <p:nvPr/>
        </p:nvPicPr>
        <p:blipFill>
          <a:blip r:embed="rId9"/>
          <a:stretch>
            <a:fillRect/>
          </a:stretch>
        </p:blipFill>
        <p:spPr>
          <a:xfrm>
            <a:off x="5996622" y="2885123"/>
            <a:ext cx="5357178" cy="3503968"/>
          </a:xfrm>
          <a:prstGeom prst="rect">
            <a:avLst/>
          </a:prstGeom>
          <a:ln>
            <a:noFill/>
          </a:ln>
        </p:spPr>
      </p:pic>
      <p:graphicFrame>
        <p:nvGraphicFramePr>
          <p:cNvPr id="18" name="表格 17"/>
          <p:cNvGraphicFramePr>
            <a:graphicFrameLocks noGrp="1"/>
          </p:cNvGraphicFramePr>
          <p:nvPr>
            <p:extLst/>
          </p:nvPr>
        </p:nvGraphicFramePr>
        <p:xfrm>
          <a:off x="838200" y="3097251"/>
          <a:ext cx="5091546" cy="3291840"/>
        </p:xfrm>
        <a:graphic>
          <a:graphicData uri="http://schemas.openxmlformats.org/drawingml/2006/table">
            <a:tbl>
              <a:tblPr firstRow="1" bandRow="1">
                <a:tableStyleId>{5940675A-B579-460E-94D1-54222C63F5DA}</a:tableStyleId>
              </a:tblPr>
              <a:tblGrid>
                <a:gridCol w="1697182">
                  <a:extLst>
                    <a:ext uri="{9D8B030D-6E8A-4147-A177-3AD203B41FA5}">
                      <a16:colId xmlns:a16="http://schemas.microsoft.com/office/drawing/2014/main" val="787432975"/>
                    </a:ext>
                  </a:extLst>
                </a:gridCol>
                <a:gridCol w="1697182">
                  <a:extLst>
                    <a:ext uri="{9D8B030D-6E8A-4147-A177-3AD203B41FA5}">
                      <a16:colId xmlns:a16="http://schemas.microsoft.com/office/drawing/2014/main" val="1531471884"/>
                    </a:ext>
                  </a:extLst>
                </a:gridCol>
                <a:gridCol w="1697182">
                  <a:extLst>
                    <a:ext uri="{9D8B030D-6E8A-4147-A177-3AD203B41FA5}">
                      <a16:colId xmlns:a16="http://schemas.microsoft.com/office/drawing/2014/main" val="2800988326"/>
                    </a:ext>
                  </a:extLst>
                </a:gridCol>
              </a:tblGrid>
              <a:tr h="258023">
                <a:tc>
                  <a:txBody>
                    <a:bodyPr/>
                    <a:lstStyle/>
                    <a:p>
                      <a:endParaRPr lang="en-US" dirty="0"/>
                    </a:p>
                  </a:txBody>
                  <a:tcPr>
                    <a:lnL w="12700" cap="flat" cmpd="sng" algn="ctr">
                      <a:noFill/>
                      <a:prstDash val="solid"/>
                      <a:round/>
                      <a:headEnd type="none" w="med" len="med"/>
                      <a:tailEnd type="none" w="med" len="med"/>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gridSpan="2">
                  <a:txBody>
                    <a:bodyPr/>
                    <a:lstStyle/>
                    <a:p>
                      <a:pPr algn="ctr"/>
                      <a:r>
                        <a:rPr lang="en-US" sz="1800" b="0" i="0" u="none" strike="noStrike" kern="1200" baseline="0" dirty="0" smtClean="0">
                          <a:solidFill>
                            <a:schemeClr val="tx1"/>
                          </a:solidFill>
                          <a:latin typeface="+mn-lt"/>
                          <a:ea typeface="+mn-ea"/>
                          <a:cs typeface="+mn-cs"/>
                        </a:rPr>
                        <a:t>Acoustic features</a:t>
                      </a:r>
                      <a:endParaRPr lang="en-US" dirty="0"/>
                    </a:p>
                  </a:txBody>
                  <a:tcP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7785153"/>
                  </a:ext>
                </a:extLst>
              </a:tr>
              <a:tr h="258023">
                <a:tc>
                  <a:txBody>
                    <a:bodyPr/>
                    <a:lstStyle/>
                    <a:p>
                      <a:endParaRPr lang="en-US"/>
                    </a:p>
                  </a:txBody>
                  <a:tcPr>
                    <a:lnL w="12700" cap="flat" cmpd="sng" algn="ctr">
                      <a:noFill/>
                      <a:prstDash val="solid"/>
                      <a:round/>
                      <a:headEnd type="none" w="med" len="med"/>
                      <a:tailEnd type="none" w="med" len="med"/>
                    </a:lnL>
                    <a:lnR w="12700" cmpd="sng">
                      <a:noFill/>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smtClean="0">
                          <a:solidFill>
                            <a:schemeClr val="tx1"/>
                          </a:solidFill>
                          <a:latin typeface="+mn-lt"/>
                          <a:ea typeface="+mn-ea"/>
                          <a:cs typeface="+mn-cs"/>
                        </a:rPr>
                        <a:t>Training</a:t>
                      </a:r>
                      <a:endParaRPr lang="en-US" dirty="0"/>
                    </a:p>
                  </a:txBody>
                  <a:tcPr>
                    <a:lnL w="12700" cmpd="sng">
                      <a:noFill/>
                    </a:lnL>
                    <a:lnR w="12700" cmpd="sng">
                      <a:noFill/>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smtClean="0">
                          <a:solidFill>
                            <a:schemeClr val="tx1"/>
                          </a:solidFill>
                          <a:latin typeface="+mn-lt"/>
                          <a:ea typeface="+mn-ea"/>
                          <a:cs typeface="+mn-cs"/>
                        </a:rPr>
                        <a:t>Testing</a:t>
                      </a:r>
                      <a:endParaRPr lang="en-US" dirty="0"/>
                    </a:p>
                  </a:txBody>
                  <a:tcPr>
                    <a:lnL w="12700" cmpd="sng">
                      <a:noFill/>
                    </a:lnL>
                    <a:lnR w="12700" cap="flat" cmpd="sng" algn="ctr">
                      <a:no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9998589"/>
                  </a:ext>
                </a:extLst>
              </a:tr>
              <a:tr h="258023">
                <a:tc>
                  <a:txBody>
                    <a:bodyPr/>
                    <a:lstStyle/>
                    <a:p>
                      <a:r>
                        <a:rPr lang="en-US" sz="1800" b="0" i="0" u="none" strike="noStrike" kern="1200" baseline="0" dirty="0" smtClean="0">
                          <a:solidFill>
                            <a:schemeClr val="tx1"/>
                          </a:solidFill>
                          <a:latin typeface="+mn-lt"/>
                          <a:ea typeface="+mn-ea"/>
                          <a:cs typeface="+mn-cs"/>
                        </a:rPr>
                        <a:t>Natural</a:t>
                      </a:r>
                      <a:endParaRPr lang="en-US" dirty="0"/>
                    </a:p>
                  </a:txBody>
                  <a:tcPr>
                    <a:lnL w="12700" cap="flat" cmpd="sng" algn="ctr">
                      <a:no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rowSpan="3">
                  <a:txBody>
                    <a:bodyPr/>
                    <a:lstStyle/>
                    <a:p>
                      <a:pPr algn="ctr"/>
                      <a:r>
                        <a:rPr lang="en-US" sz="1800" b="0" i="0" u="none" strike="noStrike" kern="1200" baseline="0" dirty="0" smtClean="0">
                          <a:solidFill>
                            <a:schemeClr val="tx1"/>
                          </a:solidFill>
                          <a:latin typeface="+mn-lt"/>
                          <a:ea typeface="+mn-ea"/>
                          <a:cs typeface="+mn-cs"/>
                        </a:rPr>
                        <a:t>Natural</a:t>
                      </a:r>
                      <a:endParaRPr lang="en-US" dirty="0"/>
                    </a:p>
                  </a:txBody>
                  <a:tcPr anchor="ctr">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Natural</a:t>
                      </a:r>
                      <a:endParaRPr lang="en-US" dirty="0" smtClean="0"/>
                    </a:p>
                  </a:txBody>
                  <a:tcPr>
                    <a:lnL w="12700" cmpd="sng">
                      <a:noFill/>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2626754"/>
                  </a:ext>
                </a:extLst>
              </a:tr>
              <a:tr h="258023">
                <a:tc>
                  <a:txBody>
                    <a:bodyPr/>
                    <a:lstStyle/>
                    <a:p>
                      <a:r>
                        <a:rPr lang="en-US" sz="1800" b="0" i="0" u="none" strike="noStrike" kern="1200" baseline="0" dirty="0" smtClean="0">
                          <a:solidFill>
                            <a:schemeClr val="tx1"/>
                          </a:solidFill>
                          <a:latin typeface="+mn-lt"/>
                          <a:ea typeface="+mn-ea"/>
                          <a:cs typeface="+mn-cs"/>
                        </a:rPr>
                        <a:t>DNN-AM</a:t>
                      </a:r>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0" i="0" u="none" strike="noStrike" kern="1200" baseline="0" dirty="0" smtClean="0">
                          <a:solidFill>
                            <a:schemeClr val="tx1"/>
                          </a:solidFill>
                          <a:latin typeface="+mn-lt"/>
                          <a:ea typeface="+mn-ea"/>
                          <a:cs typeface="+mn-cs"/>
                        </a:rPr>
                        <a:t>Synthetic</a:t>
                      </a:r>
                      <a:endParaRPr lang="en-US"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61330077"/>
                  </a:ext>
                </a:extLst>
              </a:tr>
              <a:tr h="258023">
                <a:tc>
                  <a:txBody>
                    <a:bodyPr/>
                    <a:lstStyle/>
                    <a:p>
                      <a:r>
                        <a:rPr lang="en-US" sz="1800" b="0" i="0" u="none" strike="noStrike" kern="1200" baseline="0" dirty="0" smtClean="0">
                          <a:solidFill>
                            <a:schemeClr val="tx1"/>
                          </a:solidFill>
                          <a:latin typeface="+mn-lt"/>
                          <a:ea typeface="+mn-ea"/>
                          <a:cs typeface="+mn-cs"/>
                        </a:rPr>
                        <a:t>HMM-AM</a:t>
                      </a:r>
                      <a:endParaRPr lang="en-US" dirty="0"/>
                    </a:p>
                  </a:txBody>
                  <a:tcPr>
                    <a:lnL w="12700" cap="flat" cmpd="sng" algn="ctr">
                      <a:noFill/>
                      <a:prstDash val="solid"/>
                      <a:round/>
                      <a:headEnd type="none" w="med" len="med"/>
                      <a:tailEnd type="none" w="med" len="med"/>
                    </a:lnL>
                    <a:lnR w="12700" cmpd="sng">
                      <a:noFill/>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dirty="0"/>
                    </a:p>
                  </a:txBody>
                  <a:tcPr>
                    <a:lnL w="12700" cmpd="sng">
                      <a:noFill/>
                    </a:lnL>
                    <a:lnR w="12700" cmpd="sng">
                      <a:noFill/>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smtClean="0">
                          <a:solidFill>
                            <a:schemeClr val="tx1"/>
                          </a:solidFill>
                          <a:latin typeface="+mn-lt"/>
                          <a:ea typeface="+mn-ea"/>
                          <a:cs typeface="+mn-cs"/>
                        </a:rPr>
                        <a:t>Synthetic</a:t>
                      </a:r>
                      <a:endParaRPr lang="en-US" dirty="0"/>
                    </a:p>
                  </a:txBody>
                  <a:tcPr>
                    <a:lnL w="12700" cmpd="sng">
                      <a:noFill/>
                    </a:lnL>
                    <a:lnR w="12700" cap="flat" cmpd="sng" algn="ctr">
                      <a:no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2835577"/>
                  </a:ext>
                </a:extLst>
              </a:tr>
              <a:tr h="258023">
                <a:tc>
                  <a:txBody>
                    <a:bodyPr/>
                    <a:lstStyle/>
                    <a:p>
                      <a:r>
                        <a:rPr lang="en-US" sz="1800" b="0" i="0" u="none" strike="noStrike" kern="1200" baseline="0" dirty="0" smtClean="0">
                          <a:solidFill>
                            <a:schemeClr val="tx1"/>
                          </a:solidFill>
                          <a:latin typeface="+mn-lt"/>
                          <a:ea typeface="+mn-ea"/>
                          <a:cs typeface="+mn-cs"/>
                        </a:rPr>
                        <a:t>DNN-TM</a:t>
                      </a:r>
                      <a:endParaRPr lang="en-US" dirty="0"/>
                    </a:p>
                  </a:txBody>
                  <a:tcPr>
                    <a:lnL w="12700" cap="flat" cmpd="sng" algn="ctr">
                      <a:no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b="0" i="0" u="none" strike="noStrike" kern="1200" baseline="0" dirty="0" smtClean="0">
                          <a:solidFill>
                            <a:schemeClr val="tx1"/>
                          </a:solidFill>
                          <a:latin typeface="+mn-lt"/>
                          <a:ea typeface="+mn-ea"/>
                          <a:cs typeface="+mn-cs"/>
                        </a:rPr>
                        <a:t>Synthetic</a:t>
                      </a:r>
                      <a:endParaRPr lang="en-US" dirty="0"/>
                    </a:p>
                  </a:txBody>
                  <a:tcPr>
                    <a:lnL w="12700" cmpd="sng">
                      <a:noFill/>
                    </a:lnL>
                    <a:lnR w="12700" cmpd="sng">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b="0" i="0" u="none" strike="noStrike" kern="1200" baseline="0" dirty="0" smtClean="0">
                          <a:solidFill>
                            <a:schemeClr val="tx1"/>
                          </a:solidFill>
                          <a:latin typeface="+mn-lt"/>
                          <a:ea typeface="+mn-ea"/>
                          <a:cs typeface="+mn-cs"/>
                        </a:rPr>
                        <a:t>Synthetic</a:t>
                      </a:r>
                      <a:endParaRPr lang="en-US" dirty="0"/>
                    </a:p>
                  </a:txBody>
                  <a:tcPr>
                    <a:lnL w="12700" cmpd="sng">
                      <a:noFill/>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77373568"/>
                  </a:ext>
                </a:extLst>
              </a:tr>
              <a:tr h="258023">
                <a:tc>
                  <a:txBody>
                    <a:bodyPr/>
                    <a:lstStyle/>
                    <a:p>
                      <a:r>
                        <a:rPr lang="en-US" sz="1800" b="0" i="0" u="none" strike="noStrike" kern="1200" baseline="0" dirty="0" smtClean="0">
                          <a:solidFill>
                            <a:schemeClr val="tx1"/>
                          </a:solidFill>
                          <a:latin typeface="+mn-lt"/>
                          <a:ea typeface="+mn-ea"/>
                          <a:cs typeface="+mn-cs"/>
                        </a:rPr>
                        <a:t>HMM-TM</a:t>
                      </a:r>
                      <a:endParaRPr lang="en-US" dirty="0"/>
                    </a:p>
                  </a:txBody>
                  <a:tcPr>
                    <a:lnL w="12700" cap="flat" cmpd="sng" algn="ctr">
                      <a:noFill/>
                      <a:prstDash val="solid"/>
                      <a:round/>
                      <a:headEnd type="none" w="med" len="med"/>
                      <a:tailEnd type="none" w="med" len="med"/>
                    </a:lnL>
                    <a:lnR w="12700" cmpd="sng">
                      <a:noFill/>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smtClean="0">
                          <a:solidFill>
                            <a:schemeClr val="tx1"/>
                          </a:solidFill>
                          <a:latin typeface="+mn-lt"/>
                          <a:ea typeface="+mn-ea"/>
                          <a:cs typeface="+mn-cs"/>
                        </a:rPr>
                        <a:t>Synthetic</a:t>
                      </a:r>
                      <a:endParaRPr lang="en-US" dirty="0"/>
                    </a:p>
                  </a:txBody>
                  <a:tcPr>
                    <a:lnL w="12700" cmpd="sng">
                      <a:noFill/>
                    </a:lnL>
                    <a:lnR w="12700" cmpd="sng">
                      <a:noFill/>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smtClean="0">
                          <a:solidFill>
                            <a:schemeClr val="tx1"/>
                          </a:solidFill>
                          <a:latin typeface="+mn-lt"/>
                          <a:ea typeface="+mn-ea"/>
                          <a:cs typeface="+mn-cs"/>
                        </a:rPr>
                        <a:t>Synthetic</a:t>
                      </a:r>
                      <a:endParaRPr lang="en-US" dirty="0"/>
                    </a:p>
                  </a:txBody>
                  <a:tcPr>
                    <a:lnL w="12700" cmpd="sng">
                      <a:noFill/>
                    </a:lnL>
                    <a:lnR w="12700" cap="flat" cmpd="sng" algn="ctr">
                      <a:noFill/>
                      <a:prstDash val="solid"/>
                      <a:round/>
                      <a:headEnd type="none" w="med" len="med"/>
                      <a:tailEnd type="none" w="med" len="med"/>
                    </a:lnR>
                    <a:lnT w="12700" cmpd="sng">
                      <a:noFill/>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3361072"/>
                  </a:ext>
                </a:extLst>
              </a:tr>
              <a:tr h="258023">
                <a:tc>
                  <a:txBody>
                    <a:bodyPr/>
                    <a:lstStyle/>
                    <a:p>
                      <a:r>
                        <a:rPr lang="en-US" sz="1800" b="0" i="0" u="none" strike="noStrike" kern="1200" baseline="0" dirty="0" smtClean="0">
                          <a:solidFill>
                            <a:schemeClr val="tx1"/>
                          </a:solidFill>
                          <a:latin typeface="+mn-lt"/>
                          <a:ea typeface="+mn-ea"/>
                          <a:cs typeface="+mn-cs"/>
                        </a:rPr>
                        <a:t>DNN-NPF</a:t>
                      </a:r>
                      <a:endParaRPr lang="en-US" dirty="0"/>
                    </a:p>
                  </a:txBody>
                  <a:tcPr>
                    <a:lnL w="12700" cap="flat" cmpd="sng" algn="ctr">
                      <a:no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b="0" i="0" u="none" strike="noStrike" kern="1200" baseline="0" dirty="0" smtClean="0">
                          <a:solidFill>
                            <a:schemeClr val="tx1"/>
                          </a:solidFill>
                          <a:latin typeface="+mn-lt"/>
                          <a:ea typeface="+mn-ea"/>
                          <a:cs typeface="+mn-cs"/>
                        </a:rPr>
                        <a:t>Pseudo VC</a:t>
                      </a:r>
                      <a:endParaRPr lang="en-US" dirty="0"/>
                    </a:p>
                  </a:txBody>
                  <a:tcPr>
                    <a:lnL w="12700" cmpd="sng">
                      <a:noFill/>
                    </a:lnL>
                    <a:lnR w="12700" cmpd="sng">
                      <a:noFill/>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b="0" i="0" u="none" strike="noStrike" kern="1200" baseline="0" dirty="0" smtClean="0">
                          <a:solidFill>
                            <a:schemeClr val="tx1"/>
                          </a:solidFill>
                          <a:latin typeface="+mn-lt"/>
                          <a:ea typeface="+mn-ea"/>
                          <a:cs typeface="+mn-cs"/>
                        </a:rPr>
                        <a:t>Enhanced</a:t>
                      </a:r>
                      <a:endParaRPr lang="en-US" dirty="0"/>
                    </a:p>
                  </a:txBody>
                  <a:tcPr>
                    <a:lnL w="12700" cmpd="sng">
                      <a:noFill/>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47425831"/>
                  </a:ext>
                </a:extLst>
              </a:tr>
              <a:tr h="258023">
                <a:tc>
                  <a:txBody>
                    <a:bodyPr/>
                    <a:lstStyle/>
                    <a:p>
                      <a:r>
                        <a:rPr lang="en-US" sz="1800" b="0" i="0" u="none" strike="noStrike" kern="1200" baseline="0" dirty="0" smtClean="0">
                          <a:solidFill>
                            <a:schemeClr val="tx1"/>
                          </a:solidFill>
                          <a:latin typeface="+mn-lt"/>
                          <a:ea typeface="+mn-ea"/>
                          <a:cs typeface="+mn-cs"/>
                        </a:rPr>
                        <a:t>HMM-NPF</a:t>
                      </a:r>
                      <a:endParaRPr lang="en-US" dirty="0"/>
                    </a:p>
                  </a:txBody>
                  <a:tcPr>
                    <a:lnL w="12700" cap="flat" cmpd="sng" algn="ctr">
                      <a:noFill/>
                      <a:prstDash val="solid"/>
                      <a:round/>
                      <a:headEnd type="none" w="med" len="med"/>
                      <a:tailEnd type="none" w="med" len="med"/>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mn-lt"/>
                          <a:ea typeface="+mn-ea"/>
                          <a:cs typeface="+mn-cs"/>
                        </a:rPr>
                        <a:t>Pseudo VC</a:t>
                      </a:r>
                      <a:endParaRPr lang="en-US" dirty="0" smtClean="0"/>
                    </a:p>
                  </a:txBody>
                  <a:tcP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smtClean="0">
                          <a:solidFill>
                            <a:schemeClr val="tx1"/>
                          </a:solidFill>
                          <a:latin typeface="+mn-lt"/>
                          <a:ea typeface="+mn-ea"/>
                          <a:cs typeface="+mn-cs"/>
                        </a:rPr>
                        <a:t>Enhanced</a:t>
                      </a:r>
                      <a:endParaRPr lang="en-US" dirty="0"/>
                    </a:p>
                  </a:txBody>
                  <a:tcPr>
                    <a:lnL w="12700" cmpd="sng">
                      <a:noFill/>
                    </a:lnL>
                    <a:lnR w="12700" cap="flat" cmpd="sng" algn="ctr">
                      <a:noFill/>
                      <a:prstDash val="solid"/>
                      <a:round/>
                      <a:headEnd type="none" w="med" len="med"/>
                      <a:tailEnd type="none" w="med" len="med"/>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0043027"/>
                  </a:ext>
                </a:extLst>
              </a:tr>
            </a:tbl>
          </a:graphicData>
        </a:graphic>
      </p:graphicFrame>
      <p:pic>
        <p:nvPicPr>
          <p:cNvPr id="4" name="NJ_00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119062" y="3337560"/>
            <a:ext cx="304800" cy="304800"/>
          </a:xfrm>
          <a:prstGeom prst="rect">
            <a:avLst/>
          </a:prstGeom>
        </p:spPr>
      </p:pic>
      <p:pic>
        <p:nvPicPr>
          <p:cNvPr id="9" name="NJ_00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244052" y="2732723"/>
            <a:ext cx="304800" cy="304800"/>
          </a:xfrm>
          <a:prstGeom prst="rect">
            <a:avLst/>
          </a:prstGeom>
        </p:spPr>
      </p:pic>
      <p:pic>
        <p:nvPicPr>
          <p:cNvPr id="5" name="NJ_00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9677400" y="3941619"/>
            <a:ext cx="304800" cy="304800"/>
          </a:xfrm>
          <a:prstGeom prst="rect">
            <a:avLst/>
          </a:prstGeom>
        </p:spPr>
      </p:pic>
      <p:pic>
        <p:nvPicPr>
          <p:cNvPr id="7" name="NJ_002">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10783368" y="4743171"/>
            <a:ext cx="304800" cy="304800"/>
          </a:xfrm>
          <a:prstGeom prst="rect">
            <a:avLst/>
          </a:prstGeom>
        </p:spPr>
      </p:pic>
    </p:spTree>
    <p:extLst>
      <p:ext uri="{BB962C8B-B14F-4D97-AF65-F5344CB8AC3E}">
        <p14:creationId xmlns:p14="http://schemas.microsoft.com/office/powerpoint/2010/main" val="272794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mediacall" presetSubtype="0" fill="hold" nodeType="withEffect">
                                  <p:stCondLst>
                                    <p:cond delay="0"/>
                                  </p:stCondLst>
                                  <p:childTnLst>
                                    <p:cmd type="call" cmd="playFrom(0.0)">
                                      <p:cBhvr>
                                        <p:cTn id="12" dur="3649" fill="hold"/>
                                        <p:tgtEl>
                                          <p:spTgt spid="4"/>
                                        </p:tgtEl>
                                      </p:cBhvr>
                                    </p:cmd>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mediacall" presetSubtype="0" fill="hold" nodeType="withEffect">
                                  <p:stCondLst>
                                    <p:cond delay="0"/>
                                  </p:stCondLst>
                                  <p:childTnLst>
                                    <p:cmd type="call" cmd="playFrom(0.0)">
                                      <p:cBhvr>
                                        <p:cTn id="18" dur="3649" fill="hold"/>
                                        <p:tgtEl>
                                          <p:spTgt spid="5"/>
                                        </p:tgtEl>
                                      </p:cBhvr>
                                    </p:cmd>
                                  </p:childTnLst>
                                </p:cTn>
                              </p:par>
                              <p:par>
                                <p:cTn id="19" presetID="1" presetClass="exit" presetSubtype="0" fill="hold" nodeType="withEffect">
                                  <p:stCondLst>
                                    <p:cond delay="0"/>
                                  </p:stCondLst>
                                  <p:childTnLst>
                                    <p:set>
                                      <p:cBhvr>
                                        <p:cTn id="20" dur="1" fill="hold">
                                          <p:stCondLst>
                                            <p:cond delay="0"/>
                                          </p:stCondLst>
                                        </p:cTn>
                                        <p:tgtEl>
                                          <p:spTgt spid="4"/>
                                        </p:tgtEl>
                                        <p:attrNameLst>
                                          <p:attrName>style.visibility</p:attrName>
                                        </p:attrNameLst>
                                      </p:cBhvr>
                                      <p:to>
                                        <p:strVal val="hidden"/>
                                      </p:to>
                                    </p:set>
                                    <p:cmd type="call" cmd="stop">
                                      <p:cBhvr>
                                        <p:cTn id="21" dur="1">
                                          <p:stCondLst>
                                            <p:cond delay="0"/>
                                          </p:stCondLst>
                                        </p:cTn>
                                        <p:tgtEl>
                                          <p:spTgt spid="4"/>
                                        </p:tgtEl>
                                      </p:cBhvr>
                                    </p:cmd>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mediacall" presetSubtype="0" fill="hold" nodeType="withEffect">
                                  <p:stCondLst>
                                    <p:cond delay="0"/>
                                  </p:stCondLst>
                                  <p:childTnLst>
                                    <p:cmd type="call" cmd="playFrom(0.0)">
                                      <p:cBhvr>
                                        <p:cTn id="27" dur="3649" fill="hold"/>
                                        <p:tgtEl>
                                          <p:spTgt spid="9"/>
                                        </p:tgtEl>
                                      </p:cBhvr>
                                    </p:cmd>
                                  </p:childTnLst>
                                </p:cTn>
                              </p:par>
                              <p:par>
                                <p:cTn id="28" presetID="1" presetClass="exit" presetSubtype="0" fill="hold" nodeType="withEffect">
                                  <p:stCondLst>
                                    <p:cond delay="0"/>
                                  </p:stCondLst>
                                  <p:childTnLst>
                                    <p:set>
                                      <p:cBhvr>
                                        <p:cTn id="29" dur="1" fill="hold">
                                          <p:stCondLst>
                                            <p:cond delay="0"/>
                                          </p:stCondLst>
                                        </p:cTn>
                                        <p:tgtEl>
                                          <p:spTgt spid="5"/>
                                        </p:tgtEl>
                                        <p:attrNameLst>
                                          <p:attrName>style.visibility</p:attrName>
                                        </p:attrNameLst>
                                      </p:cBhvr>
                                      <p:to>
                                        <p:strVal val="hidden"/>
                                      </p:to>
                                    </p:set>
                                    <p:cmd type="call" cmd="stop">
                                      <p:cBhvr>
                                        <p:cTn id="30" dur="1">
                                          <p:stCondLst>
                                            <p:cond delay="0"/>
                                          </p:stCondLst>
                                        </p:cTn>
                                        <p:tgtEl>
                                          <p:spTgt spid="5"/>
                                        </p:tgtEl>
                                      </p:cBhvr>
                                    </p:cmd>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mediacall" presetSubtype="0" fill="hold" nodeType="withEffect">
                                  <p:stCondLst>
                                    <p:cond delay="0"/>
                                  </p:stCondLst>
                                  <p:childTnLst>
                                    <p:cmd type="call" cmd="playFrom(0.0)">
                                      <p:cBhvr>
                                        <p:cTn id="36" dur="3649" fill="hold"/>
                                        <p:tgtEl>
                                          <p:spTgt spid="7"/>
                                        </p:tgtEl>
                                      </p:cBhvr>
                                    </p:cmd>
                                  </p:childTnLst>
                                </p:cTn>
                              </p:par>
                              <p:par>
                                <p:cTn id="37" presetID="1" presetClass="exit" presetSubtype="0" fill="hold" nodeType="withEffect">
                                  <p:stCondLst>
                                    <p:cond delay="0"/>
                                  </p:stCondLst>
                                  <p:childTnLst>
                                    <p:set>
                                      <p:cBhvr>
                                        <p:cTn id="38" dur="1" fill="hold">
                                          <p:stCondLst>
                                            <p:cond delay="0"/>
                                          </p:stCondLst>
                                        </p:cTn>
                                        <p:tgtEl>
                                          <p:spTgt spid="9"/>
                                        </p:tgtEl>
                                        <p:attrNameLst>
                                          <p:attrName>style.visibility</p:attrName>
                                        </p:attrNameLst>
                                      </p:cBhvr>
                                      <p:to>
                                        <p:strVal val="hidden"/>
                                      </p:to>
                                    </p:set>
                                    <p:cmd type="call" cmd="stop">
                                      <p:cBhvr>
                                        <p:cTn id="39" dur="1">
                                          <p:stCondLst>
                                            <p:cond delay="0"/>
                                          </p:stCondLst>
                                        </p:cTn>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0" fill="hold" display="0">
                  <p:stCondLst>
                    <p:cond delay="indefinite"/>
                  </p:stCondLst>
                  <p:endCondLst>
                    <p:cond evt="onStopAudio" delay="0">
                      <p:tgtEl>
                        <p:sldTgt/>
                      </p:tgtEl>
                    </p:cond>
                  </p:endCondLst>
                </p:cTn>
                <p:tgtEl>
                  <p:spTgt spid="4"/>
                </p:tgtEl>
              </p:cMediaNode>
            </p:audio>
            <p:audio>
              <p:cMediaNode vol="80000">
                <p:cTn id="41" fill="hold" display="0">
                  <p:stCondLst>
                    <p:cond delay="indefinite"/>
                  </p:stCondLst>
                  <p:endCondLst>
                    <p:cond evt="onStopAudio" delay="0">
                      <p:tgtEl>
                        <p:sldTgt/>
                      </p:tgtEl>
                    </p:cond>
                  </p:endCondLst>
                </p:cTn>
                <p:tgtEl>
                  <p:spTgt spid="9"/>
                </p:tgtEl>
              </p:cMediaNode>
            </p:audio>
            <p:audio>
              <p:cMediaNode vol="80000">
                <p:cTn id="42" fill="hold" display="0">
                  <p:stCondLst>
                    <p:cond delay="indefinite"/>
                  </p:stCondLst>
                  <p:endCondLst>
                    <p:cond evt="onStopAudio" delay="0">
                      <p:tgtEl>
                        <p:sldTgt/>
                      </p:tgtEl>
                    </p:cond>
                  </p:endCondLst>
                </p:cTn>
                <p:tgtEl>
                  <p:spTgt spid="5"/>
                </p:tgtEl>
              </p:cMediaNode>
            </p:audio>
            <p:audio>
              <p:cMediaNode vol="80000">
                <p:cTn id="43" fill="hold" display="0">
                  <p:stCondLst>
                    <p:cond delay="indefinite"/>
                  </p:stCondLst>
                  <p:endCondLst>
                    <p:cond evt="onStopAudio" delay="0">
                      <p:tgtEl>
                        <p:sldTgt/>
                      </p:tgtEl>
                    </p:cond>
                  </p:endCondLst>
                </p:cTn>
                <p:tgtEl>
                  <p:spTgt spid="7"/>
                </p:tgtEl>
              </p:cMediaNode>
            </p:audio>
          </p:childTnLst>
        </p:cTn>
      </p:par>
    </p:tnLst>
    <p:bldLst>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dirty="0" smtClean="0"/>
              <a:t>Mean opinion score (MOS) of speech quality</a:t>
            </a:r>
          </a:p>
          <a:p>
            <a:pPr lvl="1"/>
            <a:r>
              <a:rPr lang="en-US" altLang="zh-TW" dirty="0" smtClean="0"/>
              <a:t>1 (lowest)–5 (highest)</a:t>
            </a:r>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2" name="標題 1"/>
          <p:cNvSpPr>
            <a:spLocks noGrp="1"/>
          </p:cNvSpPr>
          <p:nvPr>
            <p:ph type="title"/>
          </p:nvPr>
        </p:nvSpPr>
        <p:spPr/>
        <p:txBody>
          <a:bodyPr/>
          <a:lstStyle/>
          <a:p>
            <a:pPr algn="ctr"/>
            <a:r>
              <a:rPr lang="en-US" altLang="zh-TW" b="1" dirty="0" smtClean="0">
                <a:latin typeface="+mn-lt"/>
              </a:rPr>
              <a:t>Subjective Evaluation of </a:t>
            </a:r>
            <a:br>
              <a:rPr lang="en-US" altLang="zh-TW" b="1" dirty="0" smtClean="0">
                <a:latin typeface="+mn-lt"/>
              </a:rPr>
            </a:br>
            <a:r>
              <a:rPr lang="en-US" altLang="zh-TW" b="1" dirty="0" smtClean="0">
                <a:latin typeface="+mn-lt"/>
              </a:rPr>
              <a:t>Neural-Post-Filter </a:t>
            </a:r>
            <a:endParaRPr lang="zh-TW" altLang="en-US" b="1" dirty="0">
              <a:latin typeface="+mn-lt"/>
            </a:endParaRP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34</a:t>
            </a:fld>
            <a:endParaRPr lang="zh-TW" altLang="en-US"/>
          </a:p>
        </p:txBody>
      </p:sp>
      <p:sp>
        <p:nvSpPr>
          <p:cNvPr id="23" name="矩形 22"/>
          <p:cNvSpPr/>
          <p:nvPr/>
        </p:nvSpPr>
        <p:spPr>
          <a:xfrm>
            <a:off x="659509" y="3218696"/>
            <a:ext cx="4865949" cy="1384995"/>
          </a:xfrm>
          <a:prstGeom prst="rect">
            <a:avLst/>
          </a:prstGeom>
          <a:noFill/>
          <a:ln>
            <a:noFill/>
          </a:ln>
        </p:spPr>
        <p:txBody>
          <a:bodyPr wrap="square" lIns="91440" tIns="45720" rIns="91440" bIns="45720">
            <a:spAutoFit/>
          </a:bodyPr>
          <a:lstStyle/>
          <a:p>
            <a:pPr algn="ctr"/>
            <a:r>
              <a:rPr lang="en-US" altLang="zh-TW" sz="2800" b="1" cap="none" spc="0" dirty="0" smtClean="0">
                <a:ln w="0"/>
                <a:solidFill>
                  <a:srgbClr val="C00000"/>
                </a:solidFill>
              </a:rPr>
              <a:t>Proposed NPF greatly improve speech quality of arbitrary existing low-cost TTS systems</a:t>
            </a:r>
            <a:endParaRPr lang="zh-TW" altLang="en-US" sz="2800" b="1" cap="none" spc="0" dirty="0">
              <a:ln w="0"/>
              <a:solidFill>
                <a:srgbClr val="C00000"/>
              </a:solidFill>
            </a:endParaRPr>
          </a:p>
        </p:txBody>
      </p:sp>
      <p:pic>
        <p:nvPicPr>
          <p:cNvPr id="4" name="圖片 3"/>
          <p:cNvPicPr>
            <a:picLocks noChangeAspect="1"/>
          </p:cNvPicPr>
          <p:nvPr/>
        </p:nvPicPr>
        <p:blipFill>
          <a:blip r:embed="rId13"/>
          <a:stretch>
            <a:fillRect/>
          </a:stretch>
        </p:blipFill>
        <p:spPr>
          <a:xfrm>
            <a:off x="5346766" y="2219180"/>
            <a:ext cx="6007034" cy="3957783"/>
          </a:xfrm>
          <a:prstGeom prst="rect">
            <a:avLst/>
          </a:prstGeom>
        </p:spPr>
      </p:pic>
      <p:sp>
        <p:nvSpPr>
          <p:cNvPr id="24" name="矩形 23"/>
          <p:cNvSpPr/>
          <p:nvPr/>
        </p:nvSpPr>
        <p:spPr>
          <a:xfrm>
            <a:off x="7124131" y="2429301"/>
            <a:ext cx="1869744" cy="313216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NJ_00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6420196" y="2276901"/>
            <a:ext cx="304800" cy="304800"/>
          </a:xfrm>
          <a:prstGeom prst="rect">
            <a:avLst/>
          </a:prstGeom>
        </p:spPr>
      </p:pic>
      <p:pic>
        <p:nvPicPr>
          <p:cNvPr id="7" name="NJ_00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7447758" y="2500745"/>
            <a:ext cx="304800" cy="304800"/>
          </a:xfrm>
          <a:prstGeom prst="rect">
            <a:avLst/>
          </a:prstGeom>
        </p:spPr>
      </p:pic>
      <p:pic>
        <p:nvPicPr>
          <p:cNvPr id="8" name="NJ_002">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9518072" y="3218696"/>
            <a:ext cx="304800" cy="304800"/>
          </a:xfrm>
          <a:prstGeom prst="rect">
            <a:avLst/>
          </a:prstGeom>
        </p:spPr>
      </p:pic>
      <p:pic>
        <p:nvPicPr>
          <p:cNvPr id="9" name="NJ_002">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8475320" y="2711335"/>
            <a:ext cx="304800" cy="304800"/>
          </a:xfrm>
          <a:prstGeom prst="rect">
            <a:avLst/>
          </a:prstGeom>
        </p:spPr>
      </p:pic>
      <p:pic>
        <p:nvPicPr>
          <p:cNvPr id="10" name="NJ_002">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4"/>
          <a:stretch>
            <a:fillRect/>
          </a:stretch>
        </p:blipFill>
        <p:spPr>
          <a:xfrm>
            <a:off x="10526684" y="3523496"/>
            <a:ext cx="304800" cy="304800"/>
          </a:xfrm>
          <a:prstGeom prst="rect">
            <a:avLst/>
          </a:prstGeom>
        </p:spPr>
      </p:pic>
    </p:spTree>
    <p:extLst>
      <p:ext uri="{BB962C8B-B14F-4D97-AF65-F5344CB8AC3E}">
        <p14:creationId xmlns:p14="http://schemas.microsoft.com/office/powerpoint/2010/main" val="50499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3644" fill="hold"/>
                                        <p:tgtEl>
                                          <p:spTgt spid="5"/>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p:cTn id="20" dur="3645" fill="hold"/>
                                        <p:tgtEl>
                                          <p:spTgt spid="8"/>
                                        </p:tgtEl>
                                      </p:cBhvr>
                                    </p:cmd>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md type="call" cmd="stop">
                                      <p:cBhvr>
                                        <p:cTn id="23" dur="1">
                                          <p:stCondLst>
                                            <p:cond delay="0"/>
                                          </p:stCondLst>
                                        </p:cTn>
                                        <p:tgtEl>
                                          <p:spTgt spid="5"/>
                                        </p:tgtEl>
                                      </p:cBhvr>
                                    </p:cmd>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mediacall" presetSubtype="0" fill="hold" nodeType="withEffect">
                                  <p:stCondLst>
                                    <p:cond delay="0"/>
                                  </p:stCondLst>
                                  <p:childTnLst>
                                    <p:cmd type="call" cmd="playFrom(0.0)">
                                      <p:cBhvr>
                                        <p:cTn id="29" dur="3649" fill="hold"/>
                                        <p:tgtEl>
                                          <p:spTgt spid="7"/>
                                        </p:tgtEl>
                                      </p:cBhvr>
                                    </p:cmd>
                                  </p:childTnLst>
                                </p:cTn>
                              </p:par>
                              <p:par>
                                <p:cTn id="30" presetID="1" presetClass="exit" presetSubtype="0" fill="hold" nodeType="withEffect">
                                  <p:stCondLst>
                                    <p:cond delay="0"/>
                                  </p:stCondLst>
                                  <p:childTnLst>
                                    <p:set>
                                      <p:cBhvr>
                                        <p:cTn id="31" dur="1" fill="hold">
                                          <p:stCondLst>
                                            <p:cond delay="0"/>
                                          </p:stCondLst>
                                        </p:cTn>
                                        <p:tgtEl>
                                          <p:spTgt spid="8"/>
                                        </p:tgtEl>
                                        <p:attrNameLst>
                                          <p:attrName>style.visibility</p:attrName>
                                        </p:attrNameLst>
                                      </p:cBhvr>
                                      <p:to>
                                        <p:strVal val="hidden"/>
                                      </p:to>
                                    </p:set>
                                    <p:cmd type="call" cmd="stop">
                                      <p:cBhvr>
                                        <p:cTn id="32" dur="1">
                                          <p:stCondLst>
                                            <p:cond delay="0"/>
                                          </p:stCondLst>
                                        </p:cTn>
                                        <p:tgtEl>
                                          <p:spTgt spid="8"/>
                                        </p:tgtEl>
                                      </p:cBhvr>
                                    </p:cmd>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mediacall" presetSubtype="0" fill="hold" nodeType="withEffect">
                                  <p:stCondLst>
                                    <p:cond delay="0"/>
                                  </p:stCondLst>
                                  <p:childTnLst>
                                    <p:cmd type="call" cmd="playFrom(0.0)">
                                      <p:cBhvr>
                                        <p:cTn id="38" dur="3695" fill="hold"/>
                                        <p:tgtEl>
                                          <p:spTgt spid="10"/>
                                        </p:tgtEl>
                                      </p:cBhvr>
                                    </p:cmd>
                                  </p:childTnLst>
                                </p:cTn>
                              </p:par>
                              <p:par>
                                <p:cTn id="39" presetID="1" presetClass="exit" presetSubtype="0" fill="hold" nodeType="withEffect">
                                  <p:stCondLst>
                                    <p:cond delay="0"/>
                                  </p:stCondLst>
                                  <p:childTnLst>
                                    <p:set>
                                      <p:cBhvr>
                                        <p:cTn id="40" dur="1" fill="hold">
                                          <p:stCondLst>
                                            <p:cond delay="0"/>
                                          </p:stCondLst>
                                        </p:cTn>
                                        <p:tgtEl>
                                          <p:spTgt spid="7"/>
                                        </p:tgtEl>
                                        <p:attrNameLst>
                                          <p:attrName>style.visibility</p:attrName>
                                        </p:attrNameLst>
                                      </p:cBhvr>
                                      <p:to>
                                        <p:strVal val="hidden"/>
                                      </p:to>
                                    </p:set>
                                    <p:cmd type="call" cmd="stop">
                                      <p:cBhvr>
                                        <p:cTn id="41" dur="1">
                                          <p:stCondLst>
                                            <p:cond delay="0"/>
                                          </p:stCondLst>
                                        </p:cTn>
                                        <p:tgtEl>
                                          <p:spTgt spid="7"/>
                                        </p:tgtEl>
                                      </p:cBhvr>
                                    </p:cmd>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childTnLst>
                                </p:cTn>
                              </p:par>
                              <p:par>
                                <p:cTn id="46" presetID="1" presetClass="mediacall" presetSubtype="0" fill="hold" nodeType="withEffect">
                                  <p:stCondLst>
                                    <p:cond delay="0"/>
                                  </p:stCondLst>
                                  <p:childTnLst>
                                    <p:cmd type="call" cmd="playFrom(0.0)">
                                      <p:cBhvr>
                                        <p:cTn id="47" dur="3699" fill="hold"/>
                                        <p:tgtEl>
                                          <p:spTgt spid="9"/>
                                        </p:tgtEl>
                                      </p:cBhvr>
                                    </p:cmd>
                                  </p:childTnLst>
                                </p:cTn>
                              </p:par>
                              <p:par>
                                <p:cTn id="48" presetID="1" presetClass="exit" presetSubtype="0" fill="hold" nodeType="withEffect">
                                  <p:stCondLst>
                                    <p:cond delay="0"/>
                                  </p:stCondLst>
                                  <p:childTnLst>
                                    <p:set>
                                      <p:cBhvr>
                                        <p:cTn id="49" dur="1" fill="hold">
                                          <p:stCondLst>
                                            <p:cond delay="0"/>
                                          </p:stCondLst>
                                        </p:cTn>
                                        <p:tgtEl>
                                          <p:spTgt spid="10"/>
                                        </p:tgtEl>
                                        <p:attrNameLst>
                                          <p:attrName>style.visibility</p:attrName>
                                        </p:attrNameLst>
                                      </p:cBhvr>
                                      <p:to>
                                        <p:strVal val="hidden"/>
                                      </p:to>
                                    </p:set>
                                    <p:cmd type="call" cmd="stop">
                                      <p:cBhvr>
                                        <p:cTn id="50" dur="1">
                                          <p:stCondLst>
                                            <p:cond delay="0"/>
                                          </p:stCondLst>
                                        </p:cTn>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1" fill="hold" display="0">
                  <p:stCondLst>
                    <p:cond delay="indefinite"/>
                  </p:stCondLst>
                  <p:endCondLst>
                    <p:cond evt="onStopAudio" delay="0">
                      <p:tgtEl>
                        <p:sldTgt/>
                      </p:tgtEl>
                    </p:cond>
                  </p:endCondLst>
                </p:cTn>
                <p:tgtEl>
                  <p:spTgt spid="5"/>
                </p:tgtEl>
              </p:cMediaNode>
            </p:audio>
            <p:audio>
              <p:cMediaNode vol="80000">
                <p:cTn id="52" fill="hold" display="0">
                  <p:stCondLst>
                    <p:cond delay="indefinite"/>
                  </p:stCondLst>
                  <p:endCondLst>
                    <p:cond evt="onStopAudio" delay="0">
                      <p:tgtEl>
                        <p:sldTgt/>
                      </p:tgtEl>
                    </p:cond>
                  </p:endCondLst>
                </p:cTn>
                <p:tgtEl>
                  <p:spTgt spid="7"/>
                </p:tgtEl>
              </p:cMediaNode>
            </p:audio>
            <p:audio>
              <p:cMediaNode vol="80000">
                <p:cTn id="53" fill="hold" display="0">
                  <p:stCondLst>
                    <p:cond delay="indefinite"/>
                  </p:stCondLst>
                  <p:endCondLst>
                    <p:cond evt="onStopAudio" delay="0">
                      <p:tgtEl>
                        <p:sldTgt/>
                      </p:tgtEl>
                    </p:cond>
                  </p:endCondLst>
                </p:cTn>
                <p:tgtEl>
                  <p:spTgt spid="8"/>
                </p:tgtEl>
              </p:cMediaNode>
            </p:audio>
            <p:audio>
              <p:cMediaNode vol="80000">
                <p:cTn id="54" fill="hold" display="0">
                  <p:stCondLst>
                    <p:cond delay="indefinite"/>
                  </p:stCondLst>
                  <p:endCondLst>
                    <p:cond evt="onStopAudio" delay="0">
                      <p:tgtEl>
                        <p:sldTgt/>
                      </p:tgtEl>
                    </p:cond>
                  </p:endCondLst>
                </p:cTn>
                <p:tgtEl>
                  <p:spTgt spid="9"/>
                </p:tgtEl>
              </p:cMediaNode>
            </p:audio>
            <p:audio>
              <p:cMediaNode vol="80000">
                <p:cTn id="55" fill="hold" display="0">
                  <p:stCondLst>
                    <p:cond delay="indefinite"/>
                  </p:stCondLst>
                  <p:endCondLst>
                    <p:cond evt="onStopAudio" delay="0">
                      <p:tgtEl>
                        <p:sldTgt/>
                      </p:tgtEl>
                    </p:cond>
                  </p:endCondLst>
                </p:cTn>
                <p:tgtEl>
                  <p:spTgt spid="10"/>
                </p:tgtEl>
              </p:cMediaNode>
            </p:audio>
          </p:childTnLst>
        </p:cTn>
      </p:par>
    </p:tnLst>
    <p:bldLst>
      <p:bldP spid="23" grpId="0"/>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Vocoder</a:t>
            </a:r>
            <a:endParaRPr lang="zh-TW" altLang="en-US" b="1" dirty="0">
              <a:latin typeface="+mn-lt"/>
            </a:endParaRPr>
          </a:p>
        </p:txBody>
      </p:sp>
      <p:sp>
        <p:nvSpPr>
          <p:cNvPr id="3" name="內容版面配置區 2"/>
          <p:cNvSpPr>
            <a:spLocks noGrp="1"/>
          </p:cNvSpPr>
          <p:nvPr>
            <p:ph idx="1"/>
          </p:nvPr>
        </p:nvSpPr>
        <p:spPr/>
        <p:txBody>
          <a:bodyPr>
            <a:normAutofit/>
          </a:bodyPr>
          <a:lstStyle/>
          <a:p>
            <a:pPr marL="0" indent="0">
              <a:buNone/>
            </a:pPr>
            <a:endParaRPr lang="en-US" altLang="zh-TW" sz="1800"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a:t>
            </a:fld>
            <a:endParaRPr lang="zh-TW" altLang="en-US"/>
          </a:p>
        </p:txBody>
      </p:sp>
      <p:pic>
        <p:nvPicPr>
          <p:cNvPr id="4" name="圖片 3"/>
          <p:cNvPicPr>
            <a:picLocks noChangeAspect="1"/>
          </p:cNvPicPr>
          <p:nvPr/>
        </p:nvPicPr>
        <p:blipFill>
          <a:blip r:embed="rId3"/>
          <a:stretch>
            <a:fillRect/>
          </a:stretch>
        </p:blipFill>
        <p:spPr>
          <a:xfrm>
            <a:off x="838200" y="1825624"/>
            <a:ext cx="10515600" cy="4101729"/>
          </a:xfrm>
          <a:prstGeom prst="rect">
            <a:avLst/>
          </a:prstGeom>
        </p:spPr>
      </p:pic>
      <p:sp>
        <p:nvSpPr>
          <p:cNvPr id="8" name="矩形 7"/>
          <p:cNvSpPr/>
          <p:nvPr/>
        </p:nvSpPr>
        <p:spPr>
          <a:xfrm>
            <a:off x="1073649" y="3195263"/>
            <a:ext cx="2594225" cy="13767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4053155" y="4006921"/>
            <a:ext cx="2594225" cy="5650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7020674" y="3195263"/>
            <a:ext cx="1116459" cy="5650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8520701" y="3477802"/>
            <a:ext cx="2590800" cy="6832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8520701" y="4289460"/>
            <a:ext cx="2590799" cy="461665"/>
          </a:xfrm>
          <a:prstGeom prst="rect">
            <a:avLst/>
          </a:prstGeom>
          <a:solidFill>
            <a:schemeClr val="bg1"/>
          </a:solidFill>
        </p:spPr>
        <p:txBody>
          <a:bodyPr wrap="square" lIns="91440" tIns="45720" rIns="91440" bIns="45720">
            <a:spAutoFit/>
          </a:bodyPr>
          <a:lstStyle/>
          <a:p>
            <a:pPr algn="ctr"/>
            <a:r>
              <a:rPr lang="en-US" altLang="zh-TW" sz="2400" b="1" dirty="0" smtClean="0">
                <a:ln w="0"/>
              </a:rPr>
              <a:t>Research </a:t>
            </a:r>
            <a:r>
              <a:rPr lang="en-US" altLang="zh-TW" sz="2400" b="1" dirty="0" smtClean="0">
                <a:ln w="0"/>
                <a:solidFill>
                  <a:srgbClr val="C00000"/>
                </a:solidFill>
              </a:rPr>
              <a:t>f</a:t>
            </a:r>
            <a:r>
              <a:rPr lang="en-US" altLang="zh-TW" sz="2400" b="1" cap="none" spc="0" dirty="0" smtClean="0">
                <a:ln w="0"/>
                <a:solidFill>
                  <a:srgbClr val="C00000"/>
                </a:solidFill>
              </a:rPr>
              <a:t>ocus</a:t>
            </a:r>
            <a:endParaRPr lang="zh-TW" altLang="en-US" sz="2400" b="1" cap="none" spc="0" dirty="0">
              <a:ln w="0"/>
              <a:solidFill>
                <a:srgbClr val="C00000"/>
              </a:solidFill>
            </a:endParaRPr>
          </a:p>
        </p:txBody>
      </p:sp>
      <p:sp>
        <p:nvSpPr>
          <p:cNvPr id="14" name="矩形 13"/>
          <p:cNvSpPr/>
          <p:nvPr/>
        </p:nvSpPr>
        <p:spPr>
          <a:xfrm>
            <a:off x="1073649" y="4006921"/>
            <a:ext cx="7063484" cy="5650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p:nvSpPr>
        <p:spPr>
          <a:xfrm>
            <a:off x="1073649" y="3192232"/>
            <a:ext cx="7063484" cy="5650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p:cNvSpPr/>
          <p:nvPr/>
        </p:nvSpPr>
        <p:spPr>
          <a:xfrm>
            <a:off x="1073649" y="4800620"/>
            <a:ext cx="7063484" cy="5650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16"/>
          <p:cNvSpPr/>
          <p:nvPr/>
        </p:nvSpPr>
        <p:spPr>
          <a:xfrm>
            <a:off x="1073649" y="2377197"/>
            <a:ext cx="7063484" cy="5650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17"/>
          <p:cNvSpPr/>
          <p:nvPr/>
        </p:nvSpPr>
        <p:spPr>
          <a:xfrm>
            <a:off x="8325224" y="4800620"/>
            <a:ext cx="2982258" cy="5650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p:cNvSpPr/>
          <p:nvPr/>
        </p:nvSpPr>
        <p:spPr>
          <a:xfrm>
            <a:off x="8325224" y="2384687"/>
            <a:ext cx="2982258" cy="5650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p:cNvSpPr/>
          <p:nvPr/>
        </p:nvSpPr>
        <p:spPr>
          <a:xfrm>
            <a:off x="8520701" y="3474771"/>
            <a:ext cx="2590799" cy="6862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967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2"/>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1" grpId="0" animBg="1"/>
      <p:bldP spid="11" grpId="1" animBg="1"/>
      <p:bldP spid="12" grpId="0" animBg="1"/>
      <p:bldP spid="13"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21" grpId="0" animBg="1"/>
      <p:bldP spid="21" grpId="1" animBg="1"/>
      <p:bldP spid="22" grpId="0" animBg="1"/>
      <p:bldP spid="2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err="1" smtClean="0">
                <a:latin typeface="+mn-lt"/>
              </a:rPr>
              <a:t>WaveNet</a:t>
            </a:r>
            <a:r>
              <a:rPr lang="en-US" altLang="zh-TW" b="1" dirty="0" smtClean="0">
                <a:latin typeface="+mn-lt"/>
              </a:rPr>
              <a:t> and Parallel </a:t>
            </a:r>
            <a:r>
              <a:rPr lang="en-US" altLang="zh-TW" b="1" dirty="0" err="1" smtClean="0">
                <a:latin typeface="+mn-lt"/>
              </a:rPr>
              <a:t>WaveGAN</a:t>
            </a:r>
            <a:endParaRPr lang="zh-TW" altLang="en-US" b="1" dirty="0">
              <a:latin typeface="+mn-lt"/>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r>
                  <a:rPr lang="en-US" altLang="zh-TW" dirty="0" err="1" smtClean="0"/>
                  <a:t>WaveNet</a:t>
                </a:r>
                <a:r>
                  <a:rPr lang="en-US" altLang="zh-TW" dirty="0" smtClean="0"/>
                  <a:t> </a:t>
                </a:r>
                <a:r>
                  <a:rPr lang="en-US" altLang="zh-TW" sz="1800" dirty="0" smtClean="0"/>
                  <a:t>[</a:t>
                </a:r>
                <a:r>
                  <a:rPr lang="en-US" altLang="zh-TW" sz="1800" dirty="0"/>
                  <a:t>A. Oord+, 2016</a:t>
                </a:r>
                <a:r>
                  <a:rPr lang="en-US" altLang="zh-TW" sz="1800" dirty="0" smtClean="0"/>
                  <a:t>]</a:t>
                </a:r>
              </a:p>
              <a:p>
                <a:pPr lvl="1"/>
                <a14:m>
                  <m:oMath xmlns:m="http://schemas.openxmlformats.org/officeDocument/2006/math">
                    <m:r>
                      <a:rPr lang="en-US" altLang="zh-TW" i="1">
                        <a:latin typeface="Cambria Math" panose="02040503050406030204" pitchFamily="18" charset="0"/>
                      </a:rPr>
                      <m:t>𝑃</m:t>
                    </m:r>
                    <m:d>
                      <m:dPr>
                        <m:ctrlPr>
                          <a:rPr lang="en-US" altLang="zh-TW" i="1">
                            <a:latin typeface="Cambria Math" panose="02040503050406030204" pitchFamily="18" charset="0"/>
                          </a:rPr>
                        </m:ctrlPr>
                      </m:dPr>
                      <m:e>
                        <m:r>
                          <a:rPr lang="en-US" altLang="zh-TW" b="1" i="1">
                            <a:latin typeface="Cambria Math" panose="02040503050406030204" pitchFamily="18" charset="0"/>
                          </a:rPr>
                          <m:t>𝒙</m:t>
                        </m:r>
                      </m:e>
                    </m:d>
                    <m:r>
                      <a:rPr lang="en-US" altLang="zh-TW" i="1">
                        <a:latin typeface="Cambria Math" panose="02040503050406030204" pitchFamily="18" charset="0"/>
                      </a:rPr>
                      <m:t>=</m:t>
                    </m:r>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𝑡</m:t>
                        </m:r>
                        <m:r>
                          <a:rPr lang="en-US" altLang="zh-TW" i="1">
                            <a:latin typeface="Cambria Math" panose="02040503050406030204" pitchFamily="18" charset="0"/>
                          </a:rPr>
                          <m:t>=1</m:t>
                        </m:r>
                      </m:sub>
                      <m:sup>
                        <m:r>
                          <a:rPr lang="en-US" altLang="zh-TW" i="1">
                            <a:latin typeface="Cambria Math" panose="02040503050406030204" pitchFamily="18" charset="0"/>
                          </a:rPr>
                          <m:t>𝑇</m:t>
                        </m:r>
                      </m:sup>
                      <m:e>
                        <m:r>
                          <a:rPr lang="en-US" altLang="zh-TW" i="1">
                            <a:latin typeface="Cambria Math" panose="02040503050406030204" pitchFamily="18" charset="0"/>
                          </a:rPr>
                          <m:t>𝑃</m:t>
                        </m:r>
                        <m:d>
                          <m:dPr>
                            <m:ctrlPr>
                              <a:rPr lang="en-US" altLang="zh-TW" i="1">
                                <a:latin typeface="Cambria Math" panose="02040503050406030204" pitchFamily="18" charset="0"/>
                              </a:rPr>
                            </m:ctrlPr>
                          </m:d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𝑡</m:t>
                                    </m:r>
                                  </m:sub>
                                </m:sSub>
                              </m:e>
                            </m:d>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𝑡</m:t>
                                </m:r>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𝑡</m:t>
                                </m:r>
                                <m:r>
                                  <a:rPr lang="en-US" altLang="zh-TW" i="1">
                                    <a:latin typeface="Cambria Math" panose="02040503050406030204" pitchFamily="18" charset="0"/>
                                  </a:rPr>
                                  <m:t>−</m:t>
                                </m:r>
                                <m:r>
                                  <a:rPr lang="en-US" altLang="zh-TW" i="1">
                                    <a:latin typeface="Cambria Math" panose="02040503050406030204" pitchFamily="18" charset="0"/>
                                  </a:rPr>
                                  <m:t>𝑟</m:t>
                                </m:r>
                              </m:sub>
                            </m:sSub>
                            <m:r>
                              <a:rPr lang="en-US" altLang="zh-TW" i="1">
                                <a:latin typeface="Cambria Math" panose="02040503050406030204" pitchFamily="18" charset="0"/>
                              </a:rPr>
                              <m:t>,</m:t>
                            </m:r>
                            <m:r>
                              <a:rPr lang="en-US" altLang="zh-TW" b="1" i="1">
                                <a:latin typeface="Cambria Math" panose="02040503050406030204" pitchFamily="18" charset="0"/>
                              </a:rPr>
                              <m:t>𝒉</m:t>
                            </m:r>
                          </m:e>
                        </m:d>
                      </m:e>
                    </m:nary>
                  </m:oMath>
                </a14:m>
                <a:endParaRPr lang="en-US" altLang="zh-TW" dirty="0" smtClean="0"/>
              </a:p>
              <a:p>
                <a:pPr lvl="1"/>
                <a:r>
                  <a:rPr lang="en-US" altLang="zh-TW" dirty="0" smtClean="0"/>
                  <a:t>Input</a:t>
                </a:r>
                <a:r>
                  <a:rPr lang="en-US" altLang="zh-TW" dirty="0"/>
                  <a:t>: speech samples</a:t>
                </a:r>
              </a:p>
              <a:p>
                <a:pPr lvl="1"/>
                <a:r>
                  <a:rPr lang="en-US" altLang="zh-TW" dirty="0"/>
                  <a:t>Output: </a:t>
                </a:r>
                <a:r>
                  <a:rPr lang="en-US" altLang="zh-TW" dirty="0" smtClean="0"/>
                  <a:t>PMF</a:t>
                </a:r>
              </a:p>
              <a:p>
                <a:pPr lvl="1"/>
                <a:r>
                  <a:rPr lang="en-US" altLang="zh-TW" dirty="0" smtClean="0"/>
                  <a:t>AR CNN-based </a:t>
                </a:r>
              </a:p>
              <a:p>
                <a:r>
                  <a:rPr lang="en-US" altLang="zh-TW" dirty="0" smtClean="0"/>
                  <a:t>PWG </a:t>
                </a:r>
                <a:r>
                  <a:rPr lang="en-US" altLang="zh-TW" sz="1800" dirty="0"/>
                  <a:t>[R. Yamamoto+, 2020</a:t>
                </a:r>
                <a:r>
                  <a:rPr lang="en-US" altLang="zh-TW" sz="1800" dirty="0" smtClean="0"/>
                  <a:t>]</a:t>
                </a:r>
              </a:p>
              <a:p>
                <a:pPr lvl="1"/>
                <a:r>
                  <a:rPr lang="en-US" altLang="zh-TW" dirty="0" smtClean="0"/>
                  <a:t>Transfer noise to speech </a:t>
                </a:r>
              </a:p>
              <a:p>
                <a:pPr lvl="1"/>
                <a:r>
                  <a:rPr lang="en-US" altLang="zh-TW" dirty="0" smtClean="0"/>
                  <a:t>Input</a:t>
                </a:r>
                <a:r>
                  <a:rPr lang="en-US" altLang="zh-TW" dirty="0"/>
                  <a:t>: </a:t>
                </a:r>
                <a:r>
                  <a:rPr lang="en-US" altLang="zh-TW" dirty="0" smtClean="0"/>
                  <a:t>Gaussian noise</a:t>
                </a:r>
                <a:endParaRPr lang="en-US" altLang="zh-TW" dirty="0"/>
              </a:p>
              <a:p>
                <a:pPr lvl="1"/>
                <a:r>
                  <a:rPr lang="en-US" altLang="zh-TW" dirty="0"/>
                  <a:t>Output: </a:t>
                </a:r>
                <a:r>
                  <a:rPr lang="en-US" altLang="zh-TW" dirty="0" smtClean="0"/>
                  <a:t>speech samples</a:t>
                </a:r>
              </a:p>
              <a:p>
                <a:pPr lvl="1"/>
                <a:r>
                  <a:rPr lang="en-US" altLang="zh-TW" b="1" dirty="0"/>
                  <a:t>Non</a:t>
                </a:r>
                <a:r>
                  <a:rPr lang="en-US" altLang="zh-TW" dirty="0"/>
                  <a:t>-AR CNN-based + </a:t>
                </a:r>
                <a:r>
                  <a:rPr lang="en-US" altLang="zh-TW" b="1" dirty="0" smtClean="0"/>
                  <a:t>GAN</a:t>
                </a:r>
                <a:endParaRPr lang="en-US" altLang="zh-TW" dirty="0" smtClean="0"/>
              </a:p>
              <a:p>
                <a:pPr>
                  <a:buFontTx/>
                  <a:buChar char="-"/>
                </a:pPr>
                <a:endParaRPr lang="en-US" altLang="zh-TW" dirty="0" smtClean="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043" t="-4202"/>
                </a:stretch>
              </a:blipFill>
            </p:spPr>
            <p:txBody>
              <a:bodyPr/>
              <a:lstStyle/>
              <a:p>
                <a:r>
                  <a:rPr lang="en-US">
                    <a:noFill/>
                  </a:rPr>
                  <a:t> </a:t>
                </a:r>
              </a:p>
            </p:txBody>
          </p:sp>
        </mc:Fallback>
      </mc:AlternateContent>
      <p:sp>
        <p:nvSpPr>
          <p:cNvPr id="6" name="投影片編號版面配置區 5"/>
          <p:cNvSpPr>
            <a:spLocks noGrp="1"/>
          </p:cNvSpPr>
          <p:nvPr>
            <p:ph type="sldNum" sz="quarter" idx="12"/>
          </p:nvPr>
        </p:nvSpPr>
        <p:spPr/>
        <p:txBody>
          <a:bodyPr/>
          <a:lstStyle/>
          <a:p>
            <a:fld id="{CECD2910-5291-4215-A14B-1E9C42171ABB}" type="slidenum">
              <a:rPr lang="zh-TW" altLang="en-US" smtClean="0"/>
              <a:t>4</a:t>
            </a:fld>
            <a:endParaRPr lang="zh-TW" altLang="en-US"/>
          </a:p>
        </p:txBody>
      </p:sp>
      <p:pic>
        <p:nvPicPr>
          <p:cNvPr id="12" name="圖片 11"/>
          <p:cNvPicPr>
            <a:picLocks noChangeAspect="1"/>
          </p:cNvPicPr>
          <p:nvPr/>
        </p:nvPicPr>
        <p:blipFill>
          <a:blip r:embed="rId4"/>
          <a:stretch>
            <a:fillRect/>
          </a:stretch>
        </p:blipFill>
        <p:spPr>
          <a:xfrm>
            <a:off x="6490879" y="2504443"/>
            <a:ext cx="4862921" cy="3672520"/>
          </a:xfrm>
          <a:prstGeom prst="rect">
            <a:avLst/>
          </a:prstGeom>
        </p:spPr>
      </p:pic>
      <p:sp>
        <p:nvSpPr>
          <p:cNvPr id="13" name="矩形 12"/>
          <p:cNvSpPr/>
          <p:nvPr/>
        </p:nvSpPr>
        <p:spPr>
          <a:xfrm>
            <a:off x="6811766" y="3992882"/>
            <a:ext cx="4542034" cy="6048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p:cNvSpPr/>
          <p:nvPr/>
        </p:nvSpPr>
        <p:spPr>
          <a:xfrm>
            <a:off x="6811766" y="4732621"/>
            <a:ext cx="4542034" cy="6921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p:nvSpPr>
        <p:spPr>
          <a:xfrm>
            <a:off x="7818634" y="3200518"/>
            <a:ext cx="3535166" cy="657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14" grpId="0" animBg="1"/>
      <p:bldP spid="14" grpId="1" animBg="1"/>
      <p:bldP spid="15" grpId="0" animBg="1"/>
      <p:bldP spid="1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a:latin typeface="+mn-lt"/>
              </a:rPr>
              <a:t>Limited </a:t>
            </a:r>
            <a:r>
              <a:rPr lang="en-US" altLang="zh-TW" b="1" dirty="0" smtClean="0">
                <a:latin typeface="+mn-lt"/>
              </a:rPr>
              <a:t>Pitch Controllability of </a:t>
            </a:r>
            <a:br>
              <a:rPr lang="en-US" altLang="zh-TW" b="1" dirty="0" smtClean="0">
                <a:latin typeface="+mn-lt"/>
              </a:rPr>
            </a:br>
            <a:r>
              <a:rPr lang="en-US" altLang="zh-TW" b="1" dirty="0" err="1" smtClean="0">
                <a:latin typeface="+mn-lt"/>
              </a:rPr>
              <a:t>WaveNet</a:t>
            </a:r>
            <a:r>
              <a:rPr lang="en-US" altLang="zh-TW" b="1" dirty="0" smtClean="0">
                <a:latin typeface="+mn-lt"/>
              </a:rPr>
              <a:t> and PWG</a:t>
            </a:r>
            <a:endParaRPr lang="zh-TW" altLang="en-US" b="1" dirty="0">
              <a:latin typeface="+mn-lt"/>
            </a:endParaRPr>
          </a:p>
        </p:txBody>
      </p:sp>
      <p:sp>
        <p:nvSpPr>
          <p:cNvPr id="3" name="內容版面配置區 2"/>
          <p:cNvSpPr>
            <a:spLocks noGrp="1"/>
          </p:cNvSpPr>
          <p:nvPr>
            <p:ph idx="1"/>
          </p:nvPr>
        </p:nvSpPr>
        <p:spPr>
          <a:xfrm>
            <a:off x="838199" y="1825625"/>
            <a:ext cx="10489057" cy="4351338"/>
          </a:xfrm>
        </p:spPr>
        <p:txBody>
          <a:bodyPr>
            <a:normAutofit/>
          </a:bodyPr>
          <a:lstStyle/>
          <a:p>
            <a:r>
              <a:rPr lang="en-US" altLang="zh-TW" dirty="0" smtClean="0"/>
              <a:t>Data-driven </a:t>
            </a:r>
            <a:r>
              <a:rPr lang="en-US" altLang="zh-TW" dirty="0"/>
              <a:t>nature</a:t>
            </a:r>
          </a:p>
          <a:p>
            <a:r>
              <a:rPr lang="en-US" altLang="zh-TW" dirty="0"/>
              <a:t>Without many prior speech knowledge</a:t>
            </a:r>
          </a:p>
          <a:p>
            <a:pPr lvl="1"/>
            <a:r>
              <a:rPr lang="en-US" altLang="zh-TW" dirty="0"/>
              <a:t>Speech periodicity and </a:t>
            </a:r>
            <a:r>
              <a:rPr lang="en-US" altLang="zh-TW" dirty="0" smtClean="0"/>
              <a:t>continuity</a:t>
            </a:r>
            <a:endParaRPr lang="en-US" altLang="zh-TW" dirty="0"/>
          </a:p>
          <a:p>
            <a:r>
              <a:rPr lang="en-US" altLang="zh-TW" dirty="0" smtClean="0"/>
              <a:t>It is hard for </a:t>
            </a:r>
            <a:r>
              <a:rPr lang="en-US" altLang="zh-TW" dirty="0" err="1" smtClean="0"/>
              <a:t>WaveNet</a:t>
            </a:r>
            <a:r>
              <a:rPr lang="en-US" altLang="zh-TW" dirty="0" smtClean="0"/>
              <a:t> and PWG to generate speech with accurate pitch when the input </a:t>
            </a:r>
            <a:r>
              <a:rPr lang="en-US" altLang="zh-TW" i="1" dirty="0" smtClean="0"/>
              <a:t>F</a:t>
            </a:r>
            <a:r>
              <a:rPr lang="en-US" altLang="zh-TW" baseline="-25000" dirty="0" smtClean="0"/>
              <a:t>0</a:t>
            </a:r>
            <a:r>
              <a:rPr lang="en-US" altLang="zh-TW" dirty="0" smtClean="0"/>
              <a:t> is outside the </a:t>
            </a:r>
            <a:r>
              <a:rPr lang="en-US" altLang="zh-TW" i="1" dirty="0"/>
              <a:t>F</a:t>
            </a:r>
            <a:r>
              <a:rPr lang="en-US" altLang="zh-TW" baseline="-25000" dirty="0"/>
              <a:t>0</a:t>
            </a:r>
            <a:r>
              <a:rPr lang="en-US" altLang="zh-TW" dirty="0" smtClean="0"/>
              <a:t> range of training data</a:t>
            </a:r>
          </a:p>
          <a:p>
            <a:r>
              <a:rPr lang="en-US" altLang="zh-TW" b="1" dirty="0" smtClean="0">
                <a:solidFill>
                  <a:srgbClr val="C00000"/>
                </a:solidFill>
              </a:rPr>
              <a:t>Pitch-aware</a:t>
            </a:r>
            <a:r>
              <a:rPr lang="en-US" altLang="zh-TW" b="1" dirty="0" smtClean="0"/>
              <a:t> network is required</a:t>
            </a:r>
          </a:p>
          <a:p>
            <a:pPr lvl="1"/>
            <a:r>
              <a:rPr lang="en-US" altLang="zh-TW" dirty="0" smtClean="0"/>
              <a:t>Pitch-dependent CNN (</a:t>
            </a:r>
            <a:r>
              <a:rPr lang="en-US" altLang="zh-TW" b="1" dirty="0" smtClean="0"/>
              <a:t>PDCNN</a:t>
            </a:r>
            <a:r>
              <a:rPr lang="en-US" altLang="zh-TW" dirty="0" smtClean="0"/>
              <a:t>)</a:t>
            </a:r>
          </a:p>
          <a:p>
            <a:pPr lvl="1"/>
            <a:r>
              <a:rPr lang="en-US" altLang="zh-TW" dirty="0" smtClean="0"/>
              <a:t>Quasi-periodic (</a:t>
            </a:r>
            <a:r>
              <a:rPr lang="en-US" altLang="zh-TW" b="1" dirty="0" smtClean="0"/>
              <a:t>QP</a:t>
            </a:r>
            <a:r>
              <a:rPr lang="en-US" altLang="zh-TW" dirty="0" smtClean="0"/>
              <a:t>) structure </a:t>
            </a: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5</a:t>
            </a:fld>
            <a:endParaRPr lang="zh-TW" altLang="en-US"/>
          </a:p>
        </p:txBody>
      </p:sp>
      <p:graphicFrame>
        <p:nvGraphicFramePr>
          <p:cNvPr id="10" name="表格 9"/>
          <p:cNvGraphicFramePr>
            <a:graphicFrameLocks noGrp="1"/>
          </p:cNvGraphicFramePr>
          <p:nvPr>
            <p:extLst>
              <p:ext uri="{D42A27DB-BD31-4B8C-83A1-F6EECF244321}">
                <p14:modId xmlns:p14="http://schemas.microsoft.com/office/powerpoint/2010/main" val="531275876"/>
              </p:ext>
            </p:extLst>
          </p:nvPr>
        </p:nvGraphicFramePr>
        <p:xfrm>
          <a:off x="6631968" y="4786900"/>
          <a:ext cx="4695289" cy="1483360"/>
        </p:xfrm>
        <a:graphic>
          <a:graphicData uri="http://schemas.openxmlformats.org/drawingml/2006/table">
            <a:tbl>
              <a:tblPr firstRow="1" bandRow="1">
                <a:tableStyleId>{5940675A-B579-460E-94D1-54222C63F5DA}</a:tableStyleId>
              </a:tblPr>
              <a:tblGrid>
                <a:gridCol w="1543959">
                  <a:extLst>
                    <a:ext uri="{9D8B030D-6E8A-4147-A177-3AD203B41FA5}">
                      <a16:colId xmlns:a16="http://schemas.microsoft.com/office/drawing/2014/main" val="4290702961"/>
                    </a:ext>
                  </a:extLst>
                </a:gridCol>
                <a:gridCol w="1567960">
                  <a:extLst>
                    <a:ext uri="{9D8B030D-6E8A-4147-A177-3AD203B41FA5}">
                      <a16:colId xmlns:a16="http://schemas.microsoft.com/office/drawing/2014/main" val="2039295548"/>
                    </a:ext>
                  </a:extLst>
                </a:gridCol>
                <a:gridCol w="1583370">
                  <a:extLst>
                    <a:ext uri="{9D8B030D-6E8A-4147-A177-3AD203B41FA5}">
                      <a16:colId xmlns:a16="http://schemas.microsoft.com/office/drawing/2014/main" val="1801714890"/>
                    </a:ext>
                  </a:extLst>
                </a:gridCol>
              </a:tblGrid>
              <a:tr h="370840">
                <a:tc>
                  <a:txBody>
                    <a:bodyPr/>
                    <a:lstStyle/>
                    <a:p>
                      <a:pPr algn="ctr"/>
                      <a:endParaRPr lang="en-US" dirty="0"/>
                    </a:p>
                  </a:txBody>
                  <a:tcPr/>
                </a:tc>
                <a:tc>
                  <a:txBody>
                    <a:bodyPr/>
                    <a:lstStyle/>
                    <a:p>
                      <a:pPr algn="ctr"/>
                      <a:r>
                        <a:rPr lang="en-US" altLang="zh-TW" dirty="0" smtClean="0"/>
                        <a:t>Normal</a:t>
                      </a:r>
                      <a:endParaRPr lang="en-US" dirty="0"/>
                    </a:p>
                  </a:txBody>
                  <a:tcPr/>
                </a:tc>
                <a:tc>
                  <a:txBody>
                    <a:bodyPr/>
                    <a:lstStyle/>
                    <a:p>
                      <a:pPr algn="ctr"/>
                      <a:r>
                        <a:rPr lang="en-US" altLang="zh-TW" b="1" dirty="0" smtClean="0"/>
                        <a:t>2×</a:t>
                      </a:r>
                      <a:r>
                        <a:rPr lang="en-US" altLang="zh-TW" b="1" i="1" dirty="0" smtClean="0"/>
                        <a:t>F</a:t>
                      </a:r>
                      <a:r>
                        <a:rPr lang="en-US" altLang="zh-TW" b="1" baseline="-25000" dirty="0" smtClean="0"/>
                        <a:t>0</a:t>
                      </a:r>
                      <a:endParaRPr lang="en-US" b="1" dirty="0"/>
                    </a:p>
                  </a:txBody>
                  <a:tcPr/>
                </a:tc>
                <a:extLst>
                  <a:ext uri="{0D108BD9-81ED-4DB2-BD59-A6C34878D82A}">
                    <a16:rowId xmlns:a16="http://schemas.microsoft.com/office/drawing/2014/main" val="725304257"/>
                  </a:ext>
                </a:extLst>
              </a:tr>
              <a:tr h="370840">
                <a:tc>
                  <a:txBody>
                    <a:bodyPr/>
                    <a:lstStyle/>
                    <a:p>
                      <a:pPr algn="l"/>
                      <a:r>
                        <a:rPr lang="en-US" dirty="0" smtClean="0"/>
                        <a:t>Expected</a:t>
                      </a: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872185899"/>
                  </a:ext>
                </a:extLst>
              </a:tr>
              <a:tr h="370840">
                <a:tc>
                  <a:txBody>
                    <a:bodyPr/>
                    <a:lstStyle/>
                    <a:p>
                      <a:pPr algn="l"/>
                      <a:r>
                        <a:rPr lang="en-US" dirty="0" smtClean="0"/>
                        <a:t>PWG</a:t>
                      </a: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110802237"/>
                  </a:ext>
                </a:extLst>
              </a:tr>
              <a:tr h="370840">
                <a:tc>
                  <a:txBody>
                    <a:bodyPr/>
                    <a:lstStyle/>
                    <a:p>
                      <a:pPr algn="l"/>
                      <a:r>
                        <a:rPr lang="en-US" dirty="0" smtClean="0"/>
                        <a:t>QPPWG</a:t>
                      </a: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864117146"/>
                  </a:ext>
                </a:extLst>
              </a:tr>
            </a:tbl>
          </a:graphicData>
        </a:graphic>
      </p:graphicFrame>
      <p:pic>
        <p:nvPicPr>
          <p:cNvPr id="12" name="300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842495" y="5171952"/>
            <a:ext cx="237292" cy="304800"/>
          </a:xfrm>
          <a:prstGeom prst="rect">
            <a:avLst/>
          </a:prstGeom>
        </p:spPr>
      </p:pic>
      <p:pic>
        <p:nvPicPr>
          <p:cNvPr id="13" name="3001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8842495" y="5542792"/>
            <a:ext cx="237292" cy="304800"/>
          </a:xfrm>
          <a:prstGeom prst="rect">
            <a:avLst/>
          </a:prstGeom>
        </p:spPr>
      </p:pic>
      <p:pic>
        <p:nvPicPr>
          <p:cNvPr id="14" name="3001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10418508" y="5171952"/>
            <a:ext cx="237292" cy="304800"/>
          </a:xfrm>
          <a:prstGeom prst="rect">
            <a:avLst/>
          </a:prstGeom>
        </p:spPr>
      </p:pic>
      <p:pic>
        <p:nvPicPr>
          <p:cNvPr id="15" name="3001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10418508" y="5542792"/>
            <a:ext cx="237292" cy="304800"/>
          </a:xfrm>
          <a:prstGeom prst="rect">
            <a:avLst/>
          </a:prstGeom>
        </p:spPr>
      </p:pic>
      <p:pic>
        <p:nvPicPr>
          <p:cNvPr id="16" name="30013">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10418508" y="5913632"/>
            <a:ext cx="237292" cy="304800"/>
          </a:xfrm>
          <a:prstGeom prst="rect">
            <a:avLst/>
          </a:prstGeom>
        </p:spPr>
      </p:pic>
      <p:pic>
        <p:nvPicPr>
          <p:cNvPr id="17" name="300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842495" y="5913632"/>
            <a:ext cx="237292" cy="304800"/>
          </a:xfrm>
          <a:prstGeom prst="rect">
            <a:avLst/>
          </a:prstGeom>
        </p:spPr>
      </p:pic>
    </p:spTree>
    <p:extLst>
      <p:ext uri="{BB962C8B-B14F-4D97-AF65-F5344CB8AC3E}">
        <p14:creationId xmlns:p14="http://schemas.microsoft.com/office/powerpoint/2010/main" val="322750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p:cTn id="20" dur="3922" fill="hold"/>
                                        <p:tgtEl>
                                          <p:spTgt spid="12"/>
                                        </p:tgtEl>
                                      </p:cBhvr>
                                    </p:cmd>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0"/>
                            </p:stCondLst>
                            <p:childTnLst>
                              <p:par>
                                <p:cTn id="26" presetID="1" presetClass="mediacall" presetSubtype="0" fill="hold" nodeType="afterEffect">
                                  <p:stCondLst>
                                    <p:cond delay="0"/>
                                  </p:stCondLst>
                                  <p:childTnLst>
                                    <p:cmd type="call" cmd="playFrom(0.0)">
                                      <p:cBhvr>
                                        <p:cTn id="27" dur="3916" fill="hold"/>
                                        <p:tgtEl>
                                          <p:spTgt spid="13"/>
                                        </p:tgtEl>
                                      </p:cBhvr>
                                    </p:cmd>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mediacall" presetSubtype="0" fill="hold" nodeType="withEffect">
                                  <p:stCondLst>
                                    <p:cond delay="0"/>
                                  </p:stCondLst>
                                  <p:childTnLst>
                                    <p:cmd type="call" cmd="playFrom(0.0)">
                                      <p:cBhvr>
                                        <p:cTn id="33" dur="3922" fill="hold"/>
                                        <p:tgtEl>
                                          <p:spTgt spid="17"/>
                                        </p:tgtEl>
                                      </p:cBhvr>
                                    </p:cmd>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par>
                                <p:cTn id="38" presetID="1" presetClass="mediacall" presetSubtype="0" fill="hold" nodeType="withEffect">
                                  <p:stCondLst>
                                    <p:cond delay="0"/>
                                  </p:stCondLst>
                                  <p:childTnLst>
                                    <p:cmd type="call" cmd="playFrom(0.0)">
                                      <p:cBhvr>
                                        <p:cTn id="39" dur="3924" fill="hold"/>
                                        <p:tgtEl>
                                          <p:spTgt spid="14"/>
                                        </p:tgtEl>
                                      </p:cBhvr>
                                    </p:cmd>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par>
                                <p:cTn id="44" presetID="1" presetClass="mediacall" presetSubtype="0" fill="hold" nodeType="withEffect">
                                  <p:stCondLst>
                                    <p:cond delay="0"/>
                                  </p:stCondLst>
                                  <p:childTnLst>
                                    <p:cmd type="call" cmd="playFrom(0.0)">
                                      <p:cBhvr>
                                        <p:cTn id="45" dur="3916" fill="hold"/>
                                        <p:tgtEl>
                                          <p:spTgt spid="15"/>
                                        </p:tgtEl>
                                      </p:cBhvr>
                                    </p:cmd>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mediacall" presetSubtype="0" fill="hold" nodeType="withEffect">
                                  <p:stCondLst>
                                    <p:cond delay="0"/>
                                  </p:stCondLst>
                                  <p:childTnLst>
                                    <p:cmd type="call" cmd="playFrom(0.0)">
                                      <p:cBhvr>
                                        <p:cTn id="51" dur="391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2" fill="hold" display="0">
                  <p:stCondLst>
                    <p:cond delay="indefinite"/>
                  </p:stCondLst>
                  <p:endCondLst>
                    <p:cond evt="onStopAudio" delay="0">
                      <p:tgtEl>
                        <p:sldTgt/>
                      </p:tgtEl>
                    </p:cond>
                  </p:endCondLst>
                </p:cTn>
                <p:tgtEl>
                  <p:spTgt spid="12"/>
                </p:tgtEl>
              </p:cMediaNode>
            </p:audio>
            <p:audio>
              <p:cMediaNode vol="80000">
                <p:cTn id="53" fill="hold" display="0">
                  <p:stCondLst>
                    <p:cond delay="indefinite"/>
                  </p:stCondLst>
                  <p:endCondLst>
                    <p:cond evt="onStopAudio" delay="0">
                      <p:tgtEl>
                        <p:sldTgt/>
                      </p:tgtEl>
                    </p:cond>
                  </p:endCondLst>
                </p:cTn>
                <p:tgtEl>
                  <p:spTgt spid="13"/>
                </p:tgtEl>
              </p:cMediaNode>
            </p:audio>
            <p:audio>
              <p:cMediaNode vol="80000">
                <p:cTn id="54" fill="hold" display="0">
                  <p:stCondLst>
                    <p:cond delay="indefinite"/>
                  </p:stCondLst>
                  <p:endCondLst>
                    <p:cond evt="onStopAudio" delay="0">
                      <p:tgtEl>
                        <p:sldTgt/>
                      </p:tgtEl>
                    </p:cond>
                  </p:endCondLst>
                </p:cTn>
                <p:tgtEl>
                  <p:spTgt spid="14"/>
                </p:tgtEl>
              </p:cMediaNode>
            </p:audio>
            <p:audio>
              <p:cMediaNode vol="80000">
                <p:cTn id="55" fill="hold" display="0">
                  <p:stCondLst>
                    <p:cond delay="indefinite"/>
                  </p:stCondLst>
                  <p:endCondLst>
                    <p:cond evt="onStopAudio" delay="0">
                      <p:tgtEl>
                        <p:sldTgt/>
                      </p:tgtEl>
                    </p:cond>
                  </p:endCondLst>
                </p:cTn>
                <p:tgtEl>
                  <p:spTgt spid="15"/>
                </p:tgtEl>
              </p:cMediaNode>
            </p:audio>
            <p:audio>
              <p:cMediaNode vol="80000">
                <p:cTn id="56" fill="hold" display="0">
                  <p:stCondLst>
                    <p:cond delay="indefinite"/>
                  </p:stCondLst>
                  <p:endCondLst>
                    <p:cond evt="onStopAudio" delay="0">
                      <p:tgtEl>
                        <p:sldTgt/>
                      </p:tgtEl>
                    </p:cond>
                  </p:endCondLst>
                </p:cTn>
                <p:tgtEl>
                  <p:spTgt spid="16"/>
                </p:tgtEl>
              </p:cMediaNode>
            </p:audio>
            <p:audio>
              <p:cMediaNode vol="80000">
                <p:cTn id="57" fill="hold" display="0">
                  <p:stCondLst>
                    <p:cond delay="indefinite"/>
                  </p:stCondLst>
                  <p:endCondLst>
                    <p:cond evt="onStopAudio" delay="0">
                      <p:tgtEl>
                        <p:sldTgt/>
                      </p:tgtEl>
                    </p:cond>
                  </p:endCondLst>
                </p:cTn>
                <p:tgtEl>
                  <p:spTgt spid="17"/>
                </p:tgtEl>
              </p:cMediaNode>
            </p:audio>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PDCNN </a:t>
            </a:r>
            <a:r>
              <a:rPr lang="en-US" altLang="zh-TW" sz="2000" dirty="0">
                <a:solidFill>
                  <a:prstClr val="black"/>
                </a:solidFill>
                <a:latin typeface="Calibri" panose="020F0502020204030204"/>
              </a:rPr>
              <a:t>[Y.-C. Wu+, 2019]</a:t>
            </a:r>
            <a:endParaRPr lang="zh-TW" altLang="en-US" sz="2000" b="1" dirty="0">
              <a:latin typeface="+mn-lt"/>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r>
                  <a:rPr lang="en-US" altLang="zh-TW" dirty="0" smtClean="0"/>
                  <a:t>Main drawback of </a:t>
                </a:r>
                <a:r>
                  <a:rPr lang="en-US" altLang="zh-TW" b="1" dirty="0" smtClean="0">
                    <a:solidFill>
                      <a:schemeClr val="accent5">
                        <a:lumMod val="50000"/>
                      </a:schemeClr>
                    </a:solidFill>
                  </a:rPr>
                  <a:t>CNN/DCNN</a:t>
                </a:r>
                <a:r>
                  <a:rPr lang="en-US" altLang="zh-TW" dirty="0" smtClean="0"/>
                  <a:t> is the </a:t>
                </a:r>
                <a:r>
                  <a:rPr lang="en-US" altLang="zh-TW" b="1" dirty="0" smtClean="0"/>
                  <a:t>fixed</a:t>
                </a:r>
                <a:r>
                  <a:rPr lang="en-US" altLang="zh-TW" dirty="0" smtClean="0"/>
                  <a:t> structure</a:t>
                </a:r>
              </a:p>
              <a:p>
                <a:pPr lvl="1"/>
                <a14:m>
                  <m:oMath xmlns:m="http://schemas.openxmlformats.org/officeDocument/2006/math">
                    <m:sSubSup>
                      <m:sSubSupPr>
                        <m:ctrlPr>
                          <a:rPr lang="en-US" altLang="zh-TW" b="0" i="1" smtClean="0">
                            <a:latin typeface="Cambria Math" panose="02040503050406030204" pitchFamily="18" charset="0"/>
                          </a:rPr>
                        </m:ctrlPr>
                      </m:sSubSupPr>
                      <m:e>
                        <m:r>
                          <a:rPr lang="en-US" altLang="zh-TW" i="1">
                            <a:latin typeface="Cambria Math" panose="02040503050406030204" pitchFamily="18" charset="0"/>
                          </a:rPr>
                          <m:t>𝑦</m:t>
                        </m:r>
                      </m:e>
                      <m:sub>
                        <m:r>
                          <a:rPr lang="en-US" altLang="zh-TW" b="0" i="1" smtClean="0">
                            <a:latin typeface="Cambria Math" panose="02040503050406030204" pitchFamily="18" charset="0"/>
                          </a:rPr>
                          <m:t>𝑡</m:t>
                        </m:r>
                      </m:sub>
                      <m:sup>
                        <m:r>
                          <a:rPr lang="en-US" altLang="zh-TW" b="0" i="1" smtClean="0">
                            <a:latin typeface="Cambria Math" panose="02040503050406030204" pitchFamily="18" charset="0"/>
                          </a:rPr>
                          <m:t>(</m:t>
                        </m:r>
                        <m:r>
                          <m:rPr>
                            <m:sty m:val="p"/>
                          </m:rPr>
                          <a:rPr lang="en-US" altLang="zh-TW" b="0" i="0" smtClean="0">
                            <a:latin typeface="Cambria Math" panose="02040503050406030204" pitchFamily="18" charset="0"/>
                          </a:rPr>
                          <m:t>o</m:t>
                        </m:r>
                        <m:r>
                          <a:rPr lang="en-US" altLang="zh-TW" b="0" i="1" smtClean="0">
                            <a:latin typeface="Cambria Math" panose="02040503050406030204" pitchFamily="18" charset="0"/>
                          </a:rPr>
                          <m:t>)</m:t>
                        </m:r>
                      </m:sup>
                    </m:sSubSup>
                    <m:r>
                      <a:rPr lang="en-US" altLang="zh-TW"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1" i="1">
                            <a:latin typeface="Cambria Math" panose="02040503050406030204" pitchFamily="18" charset="0"/>
                          </a:rPr>
                          <m:t>𝑾</m:t>
                        </m:r>
                      </m:e>
                      <m:sup>
                        <m:r>
                          <a:rPr lang="en-US" altLang="zh-TW" b="0" i="1" smtClean="0">
                            <a:latin typeface="Cambria Math" panose="02040503050406030204" pitchFamily="18" charset="0"/>
                          </a:rPr>
                          <m:t>(</m:t>
                        </m:r>
                        <m:r>
                          <m:rPr>
                            <m:sty m:val="p"/>
                          </m:rPr>
                          <a:rPr lang="en-US" altLang="zh-TW" b="0" i="0" smtClean="0">
                            <a:latin typeface="Cambria Math" panose="02040503050406030204" pitchFamily="18" charset="0"/>
                          </a:rPr>
                          <m:t>c</m:t>
                        </m:r>
                        <m:r>
                          <a:rPr lang="en-US" altLang="zh-TW" b="0" i="1" smtClean="0">
                            <a:latin typeface="Cambria Math" panose="02040503050406030204" pitchFamily="18" charset="0"/>
                          </a:rPr>
                          <m:t>)</m:t>
                        </m:r>
                      </m:sup>
                    </m:sSup>
                    <m:r>
                      <a:rPr lang="en-US" altLang="zh-TW" b="0" i="1" smtClean="0">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𝑦</m:t>
                        </m:r>
                      </m:e>
                      <m:sub>
                        <m:r>
                          <a:rPr lang="en-US" altLang="zh-TW" i="1">
                            <a:latin typeface="Cambria Math" panose="02040503050406030204" pitchFamily="18" charset="0"/>
                          </a:rPr>
                          <m:t>𝑡</m:t>
                        </m:r>
                      </m:sub>
                      <m:sup>
                        <m:r>
                          <a:rPr lang="en-US" altLang="zh-TW" i="1">
                            <a:latin typeface="Cambria Math" panose="02040503050406030204" pitchFamily="18" charset="0"/>
                          </a:rPr>
                          <m:t>(</m:t>
                        </m:r>
                        <m:r>
                          <m:rPr>
                            <m:sty m:val="p"/>
                          </m:rPr>
                          <a:rPr lang="en-US" altLang="zh-TW" b="0" i="0" smtClean="0">
                            <a:latin typeface="Cambria Math" panose="02040503050406030204" pitchFamily="18" charset="0"/>
                          </a:rPr>
                          <m:t>i</m:t>
                        </m:r>
                        <m:r>
                          <a:rPr lang="en-US" altLang="zh-TW" i="1">
                            <a:latin typeface="Cambria Math" panose="02040503050406030204" pitchFamily="18" charset="0"/>
                          </a:rPr>
                          <m:t>)</m:t>
                        </m:r>
                      </m:sup>
                    </m:sSubSup>
                    <m:r>
                      <a:rPr lang="en-US" altLang="zh-TW" i="1" smtClean="0">
                        <a:latin typeface="Cambria Math" panose="02040503050406030204" pitchFamily="18" charset="0"/>
                        <a:ea typeface="Cambria Math" panose="02040503050406030204" pitchFamily="18" charset="0"/>
                      </a:rPr>
                      <m:t>+</m:t>
                    </m:r>
                    <m:sSup>
                      <m:sSupPr>
                        <m:ctrlPr>
                          <a:rPr lang="en-US" altLang="zh-TW" i="1">
                            <a:latin typeface="Cambria Math" panose="02040503050406030204" pitchFamily="18" charset="0"/>
                          </a:rPr>
                        </m:ctrlPr>
                      </m:sSupPr>
                      <m:e>
                        <m:r>
                          <a:rPr lang="en-US" altLang="zh-TW" b="1" i="1">
                            <a:latin typeface="Cambria Math" panose="02040503050406030204" pitchFamily="18" charset="0"/>
                          </a:rPr>
                          <m:t>𝑾</m:t>
                        </m:r>
                      </m:e>
                      <m:sup>
                        <m:r>
                          <a:rPr lang="en-US" altLang="zh-TW" i="1">
                            <a:latin typeface="Cambria Math" panose="02040503050406030204" pitchFamily="18" charset="0"/>
                          </a:rPr>
                          <m:t>(</m:t>
                        </m:r>
                        <m:r>
                          <m:rPr>
                            <m:sty m:val="p"/>
                          </m:rPr>
                          <a:rPr lang="en-US" altLang="zh-TW" b="0" i="0" smtClean="0">
                            <a:latin typeface="Cambria Math" panose="02040503050406030204" pitchFamily="18" charset="0"/>
                          </a:rPr>
                          <m:t>p</m:t>
                        </m:r>
                        <m:r>
                          <a:rPr lang="en-US" altLang="zh-TW" i="1">
                            <a:latin typeface="Cambria Math" panose="02040503050406030204" pitchFamily="18" charset="0"/>
                          </a:rPr>
                          <m:t>)</m:t>
                        </m:r>
                      </m:sup>
                    </m:sSup>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𝑦</m:t>
                        </m:r>
                      </m:e>
                      <m:sub>
                        <m:r>
                          <a:rPr lang="en-US" altLang="zh-TW" i="1">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𝑑</m:t>
                        </m:r>
                      </m:sub>
                      <m:sup>
                        <m:r>
                          <a:rPr lang="en-US" altLang="zh-TW" i="1">
                            <a:latin typeface="Cambria Math" panose="02040503050406030204" pitchFamily="18" charset="0"/>
                          </a:rPr>
                          <m:t>(</m:t>
                        </m:r>
                        <m:r>
                          <m:rPr>
                            <m:sty m:val="p"/>
                          </m:rPr>
                          <a:rPr lang="en-US" altLang="zh-TW" i="0">
                            <a:latin typeface="Cambria Math" panose="02040503050406030204" pitchFamily="18" charset="0"/>
                          </a:rPr>
                          <m:t>i</m:t>
                        </m:r>
                        <m:r>
                          <a:rPr lang="en-US" altLang="zh-TW" i="1">
                            <a:latin typeface="Cambria Math" panose="02040503050406030204" pitchFamily="18" charset="0"/>
                          </a:rPr>
                          <m:t>)</m:t>
                        </m:r>
                      </m:sup>
                    </m:sSubSup>
                  </m:oMath>
                </a14:m>
                <a:endParaRPr lang="en-US" altLang="zh-TW" dirty="0" smtClean="0"/>
              </a:p>
              <a:p>
                <a:pPr lvl="1"/>
                <a:r>
                  <a:rPr lang="en-US" altLang="zh-TW" dirty="0" smtClean="0"/>
                  <a:t>Dilation size </a:t>
                </a:r>
                <a14:m>
                  <m:oMath xmlns:m="http://schemas.openxmlformats.org/officeDocument/2006/math">
                    <m:r>
                      <a:rPr lang="en-US" altLang="zh-TW" b="1" i="1" smtClean="0">
                        <a:solidFill>
                          <a:schemeClr val="tx1"/>
                        </a:solidFill>
                        <a:latin typeface="Cambria Math" panose="02040503050406030204" pitchFamily="18" charset="0"/>
                      </a:rPr>
                      <m:t>𝒅</m:t>
                    </m:r>
                  </m:oMath>
                </a14:m>
                <a:r>
                  <a:rPr lang="en-US" altLang="zh-TW" dirty="0" smtClean="0"/>
                  <a:t> is pre-defined and </a:t>
                </a:r>
                <a:r>
                  <a:rPr lang="en-US" altLang="zh-TW" b="1" dirty="0" smtClean="0"/>
                  <a:t>time-invariant</a:t>
                </a:r>
              </a:p>
              <a:p>
                <a:r>
                  <a:rPr lang="en-US" altLang="zh-TW" b="1" dirty="0" smtClean="0">
                    <a:solidFill>
                      <a:srgbClr val="808000"/>
                    </a:solidFill>
                    <a:sym typeface="Wingdings" panose="05000000000000000000" pitchFamily="2" charset="2"/>
                  </a:rPr>
                  <a:t>Pitch-dependent DCNN</a:t>
                </a:r>
              </a:p>
              <a:p>
                <a:pPr lvl="1"/>
                <a:r>
                  <a:rPr lang="en-US" altLang="zh-TW" dirty="0"/>
                  <a:t>Dilation size </a:t>
                </a:r>
                <a14:m>
                  <m:oMath xmlns:m="http://schemas.openxmlformats.org/officeDocument/2006/math">
                    <m:r>
                      <a:rPr lang="en-US" altLang="zh-TW" b="1" i="1" smtClean="0">
                        <a:solidFill>
                          <a:schemeClr val="tx1"/>
                        </a:solidFill>
                        <a:latin typeface="Cambria Math" panose="02040503050406030204" pitchFamily="18" charset="0"/>
                      </a:rPr>
                      <m:t>𝒅</m:t>
                    </m:r>
                    <m:r>
                      <a:rPr lang="en-US" altLang="zh-TW" b="1" i="1" smtClean="0">
                        <a:solidFill>
                          <a:schemeClr val="tx1"/>
                        </a:solidFill>
                        <a:latin typeface="Cambria Math" panose="02040503050406030204" pitchFamily="18" charset="0"/>
                      </a:rPr>
                      <m:t>′</m:t>
                    </m:r>
                  </m:oMath>
                </a14:m>
                <a:r>
                  <a:rPr lang="en-US" altLang="zh-TW" dirty="0"/>
                  <a:t> is </a:t>
                </a:r>
                <a:r>
                  <a:rPr lang="en-US" altLang="zh-TW" b="1" dirty="0" smtClean="0"/>
                  <a:t>pitch-dependent</a:t>
                </a:r>
                <a:r>
                  <a:rPr lang="en-US" altLang="zh-TW" dirty="0" smtClean="0"/>
                  <a:t> and </a:t>
                </a:r>
                <a:r>
                  <a:rPr lang="en-US" altLang="zh-TW" b="1" dirty="0" smtClean="0"/>
                  <a:t>time-variant</a:t>
                </a:r>
                <a:endParaRPr lang="en-US" altLang="zh-TW" b="1"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6" name="投影片編號版面配置區 5"/>
          <p:cNvSpPr>
            <a:spLocks noGrp="1"/>
          </p:cNvSpPr>
          <p:nvPr>
            <p:ph type="sldNum" sz="quarter" idx="12"/>
          </p:nvPr>
        </p:nvSpPr>
        <p:spPr/>
        <p:txBody>
          <a:bodyPr/>
          <a:lstStyle/>
          <a:p>
            <a:fld id="{CECD2910-5291-4215-A14B-1E9C42171ABB}" type="slidenum">
              <a:rPr lang="zh-TW" altLang="en-US" smtClean="0"/>
              <a:t>6</a:t>
            </a:fld>
            <a:endParaRPr lang="zh-TW" altLang="en-US"/>
          </a:p>
        </p:txBody>
      </p:sp>
      <p:sp>
        <p:nvSpPr>
          <p:cNvPr id="7" name="矩形 6"/>
          <p:cNvSpPr/>
          <p:nvPr/>
        </p:nvSpPr>
        <p:spPr>
          <a:xfrm>
            <a:off x="1606972" y="2445249"/>
            <a:ext cx="175437" cy="2923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3418051" y="2445249"/>
            <a:ext cx="175437" cy="2923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5141411" y="2445249"/>
            <a:ext cx="175437" cy="2923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3619574" y="2299051"/>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5366467" y="2299052"/>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1854349" y="2299051"/>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p:cNvSpPr/>
          <p:nvPr/>
        </p:nvSpPr>
        <p:spPr>
          <a:xfrm>
            <a:off x="2537663" y="2337353"/>
            <a:ext cx="567294" cy="3681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p:nvSpPr>
        <p:spPr>
          <a:xfrm>
            <a:off x="4257034" y="2337353"/>
            <a:ext cx="567294" cy="3681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p:cNvSpPr/>
          <p:nvPr/>
        </p:nvSpPr>
        <p:spPr>
          <a:xfrm>
            <a:off x="1712412" y="2542098"/>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16"/>
          <p:cNvSpPr/>
          <p:nvPr/>
        </p:nvSpPr>
        <p:spPr>
          <a:xfrm>
            <a:off x="3515957" y="2546956"/>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17"/>
          <p:cNvSpPr/>
          <p:nvPr/>
        </p:nvSpPr>
        <p:spPr>
          <a:xfrm>
            <a:off x="5247293" y="2546956"/>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p:cNvSpPr/>
          <p:nvPr/>
        </p:nvSpPr>
        <p:spPr>
          <a:xfrm>
            <a:off x="5532035" y="2553980"/>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圖片 3"/>
          <p:cNvPicPr>
            <a:picLocks noChangeAspect="1"/>
          </p:cNvPicPr>
          <p:nvPr/>
        </p:nvPicPr>
        <p:blipFill>
          <a:blip r:embed="rId4"/>
          <a:stretch>
            <a:fillRect/>
          </a:stretch>
        </p:blipFill>
        <p:spPr>
          <a:xfrm>
            <a:off x="3126985" y="4722838"/>
            <a:ext cx="2460263" cy="1642152"/>
          </a:xfrm>
          <a:prstGeom prst="rect">
            <a:avLst/>
          </a:prstGeom>
        </p:spPr>
      </p:pic>
      <p:pic>
        <p:nvPicPr>
          <p:cNvPr id="5" name="圖片 4"/>
          <p:cNvPicPr>
            <a:picLocks noChangeAspect="1"/>
          </p:cNvPicPr>
          <p:nvPr/>
        </p:nvPicPr>
        <p:blipFill>
          <a:blip r:embed="rId5"/>
          <a:stretch>
            <a:fillRect/>
          </a:stretch>
        </p:blipFill>
        <p:spPr>
          <a:xfrm>
            <a:off x="4457047" y="4114475"/>
            <a:ext cx="4607973" cy="2241877"/>
          </a:xfrm>
          <a:prstGeom prst="rect">
            <a:avLst/>
          </a:prstGeom>
        </p:spPr>
      </p:pic>
    </p:spTree>
    <p:extLst>
      <p:ext uri="{BB962C8B-B14F-4D97-AF65-F5344CB8AC3E}">
        <p14:creationId xmlns:p14="http://schemas.microsoft.com/office/powerpoint/2010/main" val="374961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7"/>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9"/>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xEl>
                                              <p:pRg st="3" end="3"/>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7"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a:solidFill>
                  <a:prstClr val="black"/>
                </a:solidFill>
                <a:latin typeface="Calibri" panose="020F0502020204030204"/>
              </a:rPr>
              <a:t>Quasi-Periodic </a:t>
            </a:r>
            <a:r>
              <a:rPr lang="en-US" altLang="zh-TW" b="1" dirty="0" smtClean="0">
                <a:solidFill>
                  <a:prstClr val="black"/>
                </a:solidFill>
                <a:latin typeface="Calibri" panose="020F0502020204030204"/>
              </a:rPr>
              <a:t>Signal Modeling</a:t>
            </a:r>
            <a:endParaRPr lang="zh-TW" altLang="en-US" sz="2000" b="1" dirty="0"/>
          </a:p>
        </p:txBody>
      </p:sp>
      <p:sp>
        <p:nvSpPr>
          <p:cNvPr id="3" name="內容版面配置區 2"/>
          <p:cNvSpPr>
            <a:spLocks noGrp="1"/>
          </p:cNvSpPr>
          <p:nvPr>
            <p:ph idx="1"/>
          </p:nvPr>
        </p:nvSpPr>
        <p:spPr/>
        <p:txBody>
          <a:bodyPr>
            <a:normAutofit/>
          </a:bodyPr>
          <a:lstStyle/>
          <a:p>
            <a:r>
              <a:rPr lang="en-US" altLang="zh-TW" dirty="0" smtClean="0"/>
              <a:t>Simultaneous model periodic and aperiodic components</a:t>
            </a:r>
          </a:p>
          <a:p>
            <a:r>
              <a:rPr lang="en-US" altLang="zh-TW" b="1" dirty="0" smtClean="0"/>
              <a:t>Cascaded</a:t>
            </a:r>
            <a:r>
              <a:rPr lang="en-US" altLang="zh-TW" dirty="0" smtClean="0"/>
              <a:t> network of fixed and adaptive blocks</a:t>
            </a:r>
          </a:p>
          <a:p>
            <a:r>
              <a:rPr lang="en-US" altLang="zh-TW" b="1" dirty="0" smtClean="0"/>
              <a:t>Fixed</a:t>
            </a:r>
            <a:r>
              <a:rPr lang="en-US" altLang="zh-TW" dirty="0" smtClean="0"/>
              <a:t> blocks w/ </a:t>
            </a:r>
            <a:r>
              <a:rPr lang="en-US" altLang="zh-TW" b="1" dirty="0" smtClean="0">
                <a:solidFill>
                  <a:schemeClr val="accent5">
                    <a:lumMod val="50000"/>
                  </a:schemeClr>
                </a:solidFill>
              </a:rPr>
              <a:t>DCNNs</a:t>
            </a:r>
          </a:p>
          <a:p>
            <a:pPr lvl="1"/>
            <a:r>
              <a:rPr lang="en-US" altLang="zh-TW" dirty="0" smtClean="0"/>
              <a:t>Model </a:t>
            </a:r>
            <a:r>
              <a:rPr lang="en-US" altLang="zh-TW" dirty="0"/>
              <a:t>the </a:t>
            </a:r>
            <a:r>
              <a:rPr lang="en-US" altLang="zh-TW" dirty="0" smtClean="0"/>
              <a:t>aperiodic components </a:t>
            </a:r>
            <a:r>
              <a:rPr lang="en-US" altLang="zh-TW" dirty="0"/>
              <a:t>with the nearest samples</a:t>
            </a:r>
            <a:r>
              <a:rPr lang="en-US" altLang="zh-TW" b="1" dirty="0">
                <a:solidFill>
                  <a:srgbClr val="C00000"/>
                </a:solidFill>
              </a:rPr>
              <a:t> </a:t>
            </a:r>
            <a:r>
              <a:rPr lang="en-US" altLang="zh-TW" dirty="0"/>
              <a:t>(short-term </a:t>
            </a:r>
            <a:r>
              <a:rPr lang="en-US" altLang="zh-TW" dirty="0" smtClean="0"/>
              <a:t>correlations)</a:t>
            </a:r>
          </a:p>
          <a:p>
            <a:pPr lvl="1"/>
            <a:r>
              <a:rPr lang="en-US" altLang="zh-TW" dirty="0"/>
              <a:t>Network architecture is </a:t>
            </a:r>
            <a:r>
              <a:rPr lang="en-US" altLang="zh-TW" dirty="0" smtClean="0"/>
              <a:t>fixed</a:t>
            </a:r>
          </a:p>
          <a:p>
            <a:r>
              <a:rPr lang="en-US" altLang="zh-TW" b="1" dirty="0" smtClean="0"/>
              <a:t>Adaptive</a:t>
            </a:r>
            <a:r>
              <a:rPr lang="en-US" altLang="zh-TW" dirty="0" smtClean="0"/>
              <a:t> blocks w/ </a:t>
            </a:r>
            <a:r>
              <a:rPr lang="en-US" altLang="zh-TW" b="1" dirty="0" smtClean="0">
                <a:solidFill>
                  <a:srgbClr val="808000"/>
                </a:solidFill>
              </a:rPr>
              <a:t>PDCNNs</a:t>
            </a:r>
          </a:p>
          <a:p>
            <a:pPr lvl="1"/>
            <a:r>
              <a:rPr lang="en-US" altLang="zh-TW" dirty="0"/>
              <a:t>Model the periodic part with prior </a:t>
            </a:r>
            <a:r>
              <a:rPr lang="en-US" altLang="zh-TW" i="1" dirty="0"/>
              <a:t>F</a:t>
            </a:r>
            <a:r>
              <a:rPr lang="en-US" altLang="zh-TW" baseline="-25000" dirty="0"/>
              <a:t>0</a:t>
            </a:r>
            <a:r>
              <a:rPr lang="en-US" altLang="zh-TW" dirty="0"/>
              <a:t> knowledge (long-term correlations</a:t>
            </a:r>
            <a:r>
              <a:rPr lang="en-US" altLang="zh-TW" dirty="0" smtClean="0"/>
              <a:t>)</a:t>
            </a:r>
          </a:p>
          <a:p>
            <a:pPr lvl="1"/>
            <a:r>
              <a:rPr lang="en-US" altLang="zh-TW" dirty="0" smtClean="0"/>
              <a:t>Network architecture is </a:t>
            </a:r>
            <a:r>
              <a:rPr lang="en-US" altLang="zh-TW" b="1" dirty="0" smtClean="0"/>
              <a:t>dynamically</a:t>
            </a:r>
            <a:r>
              <a:rPr lang="en-US" altLang="zh-TW" dirty="0" smtClean="0"/>
              <a:t> changed</a:t>
            </a:r>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7</a:t>
            </a:fld>
            <a:endParaRPr lang="zh-TW" altLang="en-US"/>
          </a:p>
        </p:txBody>
      </p:sp>
      <p:sp>
        <p:nvSpPr>
          <p:cNvPr id="17" name="Rectangle 8"/>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9963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err="1" smtClean="0">
                <a:solidFill>
                  <a:prstClr val="black"/>
                </a:solidFill>
                <a:latin typeface="Calibri" panose="020F0502020204030204"/>
              </a:rPr>
              <a:t>QPNet</a:t>
            </a:r>
            <a:r>
              <a:rPr lang="en-US" altLang="zh-TW" b="1" dirty="0" smtClean="0">
                <a:solidFill>
                  <a:prstClr val="black"/>
                </a:solidFill>
                <a:latin typeface="Calibri" panose="020F0502020204030204"/>
              </a:rPr>
              <a:t> </a:t>
            </a:r>
            <a:r>
              <a:rPr lang="en-US" altLang="zh-TW" sz="2000" dirty="0">
                <a:solidFill>
                  <a:prstClr val="black"/>
                </a:solidFill>
                <a:latin typeface="Calibri" panose="020F0502020204030204"/>
              </a:rPr>
              <a:t>[Y.-C. Wu+, 2019]</a:t>
            </a:r>
            <a:endParaRPr lang="zh-TW" altLang="en-US" sz="2000" b="1" dirty="0"/>
          </a:p>
        </p:txBody>
      </p:sp>
      <p:sp>
        <p:nvSpPr>
          <p:cNvPr id="3" name="內容版面配置區 2"/>
          <p:cNvSpPr>
            <a:spLocks noGrp="1"/>
          </p:cNvSpPr>
          <p:nvPr>
            <p:ph idx="1"/>
          </p:nvPr>
        </p:nvSpPr>
        <p:spPr/>
        <p:txBody>
          <a:bodyPr>
            <a:normAutofit/>
          </a:bodyPr>
          <a:lstStyle/>
          <a:p>
            <a:r>
              <a:rPr lang="en-US" altLang="zh-TW" dirty="0" smtClean="0"/>
              <a:t>Apply the QP structure to </a:t>
            </a:r>
            <a:r>
              <a:rPr lang="en-US" altLang="zh-TW" b="1" dirty="0" err="1" smtClean="0"/>
              <a:t>WaveNet</a:t>
            </a:r>
            <a:endParaRPr lang="en-US" altLang="zh-TW" b="1" dirty="0" smtClean="0">
              <a:solidFill>
                <a:schemeClr val="accent5">
                  <a:lumMod val="50000"/>
                </a:schemeClr>
              </a:solidFill>
            </a:endParaRPr>
          </a:p>
          <a:p>
            <a:r>
              <a:rPr lang="en-US" altLang="zh-TW" dirty="0" smtClean="0"/>
              <a:t>Difference w/ </a:t>
            </a:r>
            <a:r>
              <a:rPr lang="en-US" altLang="zh-TW" dirty="0" err="1" smtClean="0"/>
              <a:t>WaveNet</a:t>
            </a:r>
            <a:endParaRPr lang="en-US" altLang="zh-TW" dirty="0" smtClean="0"/>
          </a:p>
          <a:p>
            <a:pPr lvl="1"/>
            <a:r>
              <a:rPr lang="en-US" altLang="zh-TW" dirty="0"/>
              <a:t>Cascaded </a:t>
            </a:r>
            <a:r>
              <a:rPr lang="en-US" altLang="zh-TW" dirty="0" smtClean="0"/>
              <a:t>modules</a:t>
            </a:r>
          </a:p>
          <a:p>
            <a:pPr lvl="1"/>
            <a:r>
              <a:rPr lang="en-US" altLang="zh-TW" dirty="0" smtClean="0"/>
              <a:t>Adaptive block w/ PDCNN</a:t>
            </a:r>
          </a:p>
          <a:p>
            <a:pPr lvl="1"/>
            <a:r>
              <a:rPr lang="en-US" altLang="zh-TW" dirty="0" smtClean="0"/>
              <a:t>1/2 model size</a:t>
            </a:r>
          </a:p>
          <a:p>
            <a:r>
              <a:rPr lang="en-US" altLang="zh-TW" dirty="0" smtClean="0"/>
              <a:t>Drawback</a:t>
            </a:r>
          </a:p>
          <a:p>
            <a:pPr lvl="1"/>
            <a:r>
              <a:rPr lang="en-US" altLang="zh-TW" dirty="0" smtClean="0"/>
              <a:t>Generation is still slow</a:t>
            </a:r>
          </a:p>
          <a:p>
            <a:pPr marL="457200" lvl="1" indent="0">
              <a:buNone/>
            </a:pPr>
            <a:endParaRPr lang="en-US" altLang="zh-TW" dirty="0" smtClean="0"/>
          </a:p>
          <a:p>
            <a:pPr marL="0" indent="0">
              <a:buNone/>
            </a:pPr>
            <a:endParaRPr lang="en-US" altLang="zh-TW" dirty="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8</a:t>
            </a:fld>
            <a:endParaRPr lang="zh-TW" altLang="en-US"/>
          </a:p>
        </p:txBody>
      </p:sp>
      <p:sp>
        <p:nvSpPr>
          <p:cNvPr id="17" name="Rectangle 8"/>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圖片 6"/>
          <p:cNvPicPr>
            <a:picLocks noChangeAspect="1"/>
          </p:cNvPicPr>
          <p:nvPr/>
        </p:nvPicPr>
        <p:blipFill>
          <a:blip r:embed="rId3"/>
          <a:stretch>
            <a:fillRect/>
          </a:stretch>
        </p:blipFill>
        <p:spPr>
          <a:xfrm>
            <a:off x="7771038" y="1825625"/>
            <a:ext cx="3582762" cy="4351340"/>
          </a:xfrm>
          <a:prstGeom prst="rect">
            <a:avLst/>
          </a:prstGeom>
        </p:spPr>
      </p:pic>
      <p:sp>
        <p:nvSpPr>
          <p:cNvPr id="8" name="矩形 7"/>
          <p:cNvSpPr/>
          <p:nvPr/>
        </p:nvSpPr>
        <p:spPr>
          <a:xfrm>
            <a:off x="8270358" y="3749662"/>
            <a:ext cx="2447262" cy="3545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810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8" grpId="1" animBg="1"/>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13133</TotalTime>
  <Words>4271</Words>
  <Application>Microsoft Office PowerPoint</Application>
  <PresentationFormat>寬螢幕</PresentationFormat>
  <Paragraphs>501</Paragraphs>
  <Slides>35</Slides>
  <Notes>35</Notes>
  <HiddenSlides>0</HiddenSlides>
  <MMClips>18</MMClips>
  <ScaleCrop>false</ScaleCrop>
  <HeadingPairs>
    <vt:vector size="8" baseType="variant">
      <vt:variant>
        <vt:lpstr>使用字型</vt:lpstr>
      </vt:variant>
      <vt:variant>
        <vt:i4>11</vt:i4>
      </vt:variant>
      <vt:variant>
        <vt:lpstr>佈景主題</vt:lpstr>
      </vt:variant>
      <vt:variant>
        <vt:i4>1</vt:i4>
      </vt:variant>
      <vt:variant>
        <vt:lpstr>內嵌 OLE 伺服程式</vt:lpstr>
      </vt:variant>
      <vt:variant>
        <vt:i4>1</vt:i4>
      </vt:variant>
      <vt:variant>
        <vt:lpstr>投影片標題</vt:lpstr>
      </vt:variant>
      <vt:variant>
        <vt:i4>35</vt:i4>
      </vt:variant>
    </vt:vector>
  </HeadingPairs>
  <TitlesOfParts>
    <vt:vector size="48" baseType="lpstr">
      <vt:lpstr>游ゴシック</vt:lpstr>
      <vt:lpstr>游ゴシック Light</vt:lpstr>
      <vt:lpstr>新細明體</vt:lpstr>
      <vt:lpstr>Arial</vt:lpstr>
      <vt:lpstr>Calibri</vt:lpstr>
      <vt:lpstr>Calibri Light</vt:lpstr>
      <vt:lpstr>Cambria Math</vt:lpstr>
      <vt:lpstr>Century Gothic</vt:lpstr>
      <vt:lpstr>Times New Roman</vt:lpstr>
      <vt:lpstr>Wingdings</vt:lpstr>
      <vt:lpstr>Wingdings 2</vt:lpstr>
      <vt:lpstr>Office 佈景主題</vt:lpstr>
      <vt:lpstr>Equation</vt:lpstr>
      <vt:lpstr>Neural Speech Waveform Generation</vt:lpstr>
      <vt:lpstr>Outline</vt:lpstr>
      <vt:lpstr>Speech Modeling</vt:lpstr>
      <vt:lpstr>Vocoder</vt:lpstr>
      <vt:lpstr>WaveNet and Parallel WaveGAN</vt:lpstr>
      <vt:lpstr>Limited Pitch Controllability of  WaveNet and PWG</vt:lpstr>
      <vt:lpstr>PDCNN [Y.-C. Wu+, 2019]</vt:lpstr>
      <vt:lpstr>Quasi-Periodic Signal Modeling</vt:lpstr>
      <vt:lpstr>QPNet [Y.-C. Wu+, 2019]</vt:lpstr>
      <vt:lpstr>QPPWG [Y.-C. Wu+, 2020]</vt:lpstr>
      <vt:lpstr>Collapsed Speech</vt:lpstr>
      <vt:lpstr>Waveform Constraint: LPCDC [Y.-C. Wu+, 2018]</vt:lpstr>
      <vt:lpstr>Segmentally Detection: CSSD [Y.-C. Wu+, 2018]</vt:lpstr>
      <vt:lpstr>Post Filter for Arbitrary TTS System</vt:lpstr>
      <vt:lpstr>Acoustic Mismatch</vt:lpstr>
      <vt:lpstr>Temporal Mismatch</vt:lpstr>
      <vt:lpstr>Cycle-VC for Neural-Post-Filter</vt:lpstr>
      <vt:lpstr>Pseudo VC for Neural-Post-Filter Training</vt:lpstr>
      <vt:lpstr>Neural-Post-Filter for TTS</vt:lpstr>
      <vt:lpstr>Selected Publication</vt:lpstr>
      <vt:lpstr>Thank you for your attention !  https://bigpon.github.io/QuasiPeriodicParallelWaveGAN_demo/ https://bigpon.github.io/QuasiPeriodicWaveNet_demo/ https://bigpon.github.io/LpcConstrainedWaveNet_demo/ https://bigpon.github.io/CycleNeuralPostFilter_demo/ </vt:lpstr>
      <vt:lpstr>Mean Opinion Score of Speech Quality</vt:lpstr>
      <vt:lpstr>ABX of Pitch Accuracy</vt:lpstr>
      <vt:lpstr>Real-Time Factor</vt:lpstr>
      <vt:lpstr>Receptive Field Extending</vt:lpstr>
      <vt:lpstr>PDCNN Implementation</vt:lpstr>
      <vt:lpstr>Understanding of QP Structure</vt:lpstr>
      <vt:lpstr>Understanding of QP Structure</vt:lpstr>
      <vt:lpstr>Collapsed Speech Segments Detection </vt:lpstr>
      <vt:lpstr>Mean Opinion Score of Speech Quality</vt:lpstr>
      <vt:lpstr>Speaker Similarity Evaluation</vt:lpstr>
      <vt:lpstr>Effectiveness of Proposed Framework</vt:lpstr>
      <vt:lpstr>Effectiveness of Cycle-VC</vt:lpstr>
      <vt:lpstr>Subjective Evaluation of  Mismatch Refinement </vt:lpstr>
      <vt:lpstr>Subjective Evaluation of  Neural-Post-Filter </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Sound-G Many to one Many to many Nonparallel</dc:title>
  <dc:creator>Bigpon</dc:creator>
  <cp:lastModifiedBy>PB D</cp:lastModifiedBy>
  <cp:revision>492</cp:revision>
  <dcterms:created xsi:type="dcterms:W3CDTF">2017-10-05T06:39:07Z</dcterms:created>
  <dcterms:modified xsi:type="dcterms:W3CDTF">2020-10-12T12:27:44Z</dcterms:modified>
</cp:coreProperties>
</file>